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7" d="100"/>
          <a:sy n="67" d="100"/>
        </p:scale>
        <p:origin x="-42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734329A4-AE53-9641-9CB7-203B675D6E51}"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9A635AA3-FCC0-4E42-90C2-FC29069ACBFC}" type="datetimeFigureOut">
              <a:rPr lang="en-US" smtClean="0"/>
              <a:t>5/21/12</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9A635AA3-FCC0-4E42-90C2-FC29069ACBFC}" type="datetimeFigureOut">
              <a:rPr lang="en-US" smtClean="0"/>
              <a:t>5/21/12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4329A4-AE53-9641-9CB7-203B675D6E5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635AA3-FCC0-4E42-90C2-FC29069ACBFC}" type="datetimeFigureOut">
              <a:rPr lang="en-US" smtClean="0"/>
              <a:t>5/21/12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329A4-AE53-9641-9CB7-203B675D6E5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9A635AA3-FCC0-4E42-90C2-FC29069ACBFC}" type="datetimeFigureOut">
              <a:rPr lang="en-US" smtClean="0"/>
              <a:t>5/21/12</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734329A4-AE53-9641-9CB7-203B675D6E51}"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9A635AA3-FCC0-4E42-90C2-FC29069ACBFC}" type="datetimeFigureOut">
              <a:rPr lang="en-US" smtClean="0"/>
              <a:t>5/21/12</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734329A4-AE53-9641-9CB7-203B675D6E51}"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9A635AA3-FCC0-4E42-90C2-FC29069ACBFC}" type="datetimeFigureOut">
              <a:rPr lang="en-US" smtClean="0"/>
              <a:t>5/21/12</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734329A4-AE53-9641-9CB7-203B675D6E51}"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9A635AA3-FCC0-4E42-90C2-FC29069ACBFC}" type="datetimeFigureOut">
              <a:rPr lang="en-US" smtClean="0"/>
              <a:t>5/21/12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329A4-AE53-9641-9CB7-203B675D6E51}"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9A635AA3-FCC0-4E42-90C2-FC29069ACBFC}" type="datetimeFigureOut">
              <a:rPr lang="en-US" smtClean="0"/>
              <a:t>5/21/12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329A4-AE53-9641-9CB7-203B675D6E5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9A635AA3-FCC0-4E42-90C2-FC29069ACBFC}" type="datetimeFigureOut">
              <a:rPr lang="en-US" smtClean="0"/>
              <a:t>5/21/12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329A4-AE53-9641-9CB7-203B675D6E5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635AA3-FCC0-4E42-90C2-FC29069ACBFC}" type="datetimeFigureOut">
              <a:rPr lang="en-US" smtClean="0"/>
              <a:t>5/21/12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329A4-AE53-9641-9CB7-203B675D6E5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9A635AA3-FCC0-4E42-90C2-FC29069ACBFC}" type="datetimeFigureOut">
              <a:rPr lang="en-US" smtClean="0"/>
              <a:t>5/21/12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329A4-AE53-9641-9CB7-203B675D6E5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9A635AA3-FCC0-4E42-90C2-FC29069ACBFC}" type="datetimeFigureOut">
              <a:rPr lang="en-US" smtClean="0"/>
              <a:t>5/21/12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4329A4-AE53-9641-9CB7-203B675D6E51}"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9A635AA3-FCC0-4E42-90C2-FC29069ACBFC}" type="datetimeFigureOut">
              <a:rPr lang="en-US" smtClean="0"/>
              <a:t>5/21/12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329A4-AE53-9641-9CB7-203B675D6E51}"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9A635AA3-FCC0-4E42-90C2-FC29069ACBFC}" type="datetimeFigureOut">
              <a:rPr lang="en-US" smtClean="0"/>
              <a:t>5/21/12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329A4-AE53-9641-9CB7-203B675D6E51}"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9A635AA3-FCC0-4E42-90C2-FC29069ACBFC}" type="datetimeFigureOut">
              <a:rPr lang="en-US" smtClean="0"/>
              <a:t>5/21/12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329A4-AE53-9641-9CB7-203B675D6E51}"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9A635AA3-FCC0-4E42-90C2-FC29069ACBFC}" type="datetimeFigureOut">
              <a:rPr lang="en-US" smtClean="0"/>
              <a:t>5/21/12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4329A4-AE53-9641-9CB7-203B675D6E5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9A635AA3-FCC0-4E42-90C2-FC29069ACBFC}" type="datetimeFigureOut">
              <a:rPr lang="en-US" smtClean="0"/>
              <a:t>5/21/12</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734329A4-AE53-9641-9CB7-203B675D6E5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7543" y="718383"/>
            <a:ext cx="7772400" cy="1470025"/>
          </a:xfrm>
        </p:spPr>
        <p:txBody>
          <a:bodyPr>
            <a:normAutofit/>
          </a:bodyPr>
          <a:lstStyle/>
          <a:p>
            <a:r>
              <a:rPr lang="en-US" sz="5400" dirty="0" smtClean="0"/>
              <a:t>Economics in the Crisis</a:t>
            </a:r>
            <a:br>
              <a:rPr lang="en-US" sz="5400" dirty="0" smtClean="0"/>
            </a:br>
            <a:r>
              <a:rPr lang="en-US" sz="3600" dirty="0" smtClean="0"/>
              <a:t>Paul </a:t>
            </a:r>
            <a:r>
              <a:rPr lang="en-US" sz="3600" dirty="0" err="1" smtClean="0"/>
              <a:t>Krugman</a:t>
            </a:r>
            <a:endParaRPr lang="en-US" sz="5400" dirty="0"/>
          </a:p>
        </p:txBody>
      </p:sp>
      <p:sp>
        <p:nvSpPr>
          <p:cNvPr id="3" name="Subtitle 2"/>
          <p:cNvSpPr>
            <a:spLocks noGrp="1"/>
          </p:cNvSpPr>
          <p:nvPr>
            <p:ph type="subTitle" idx="1"/>
          </p:nvPr>
        </p:nvSpPr>
        <p:spPr>
          <a:xfrm>
            <a:off x="6305823" y="5720726"/>
            <a:ext cx="2517872" cy="719443"/>
          </a:xfrm>
        </p:spPr>
        <p:txBody>
          <a:bodyPr/>
          <a:lstStyle/>
          <a:p>
            <a:r>
              <a:rPr lang="en-US" dirty="0" smtClean="0"/>
              <a:t>Shar Clark</a:t>
            </a:r>
            <a:endParaRPr lang="en-US" dirty="0"/>
          </a:p>
        </p:txBody>
      </p:sp>
    </p:spTree>
    <p:extLst>
      <p:ext uri="{BB962C8B-B14F-4D97-AF65-F5344CB8AC3E}">
        <p14:creationId xmlns:p14="http://schemas.microsoft.com/office/powerpoint/2010/main" val="5172702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671" y="210379"/>
            <a:ext cx="8947329" cy="1044388"/>
          </a:xfrm>
        </p:spPr>
        <p:txBody>
          <a:bodyPr/>
          <a:lstStyle/>
          <a:p>
            <a:r>
              <a:rPr lang="en-US" sz="4000" dirty="0" smtClean="0"/>
              <a:t>What should economists have known?</a:t>
            </a:r>
            <a:endParaRPr lang="en-US" sz="4000" dirty="0"/>
          </a:p>
        </p:txBody>
      </p:sp>
      <p:sp>
        <p:nvSpPr>
          <p:cNvPr id="3" name="Content Placeholder 2"/>
          <p:cNvSpPr>
            <a:spLocks noGrp="1"/>
          </p:cNvSpPr>
          <p:nvPr>
            <p:ph idx="1"/>
          </p:nvPr>
        </p:nvSpPr>
        <p:spPr/>
        <p:txBody>
          <a:bodyPr/>
          <a:lstStyle/>
          <a:p>
            <a:r>
              <a:rPr lang="en-US" sz="2800" dirty="0" smtClean="0"/>
              <a:t>NOT that they didn’t predict this</a:t>
            </a:r>
          </a:p>
          <a:p>
            <a:pPr lvl="1"/>
            <a:r>
              <a:rPr lang="en-US" sz="2800" dirty="0" smtClean="0"/>
              <a:t>“</a:t>
            </a:r>
            <a:r>
              <a:rPr lang="en-US" sz="2800" dirty="0" err="1" smtClean="0"/>
              <a:t>infact</a:t>
            </a:r>
            <a:r>
              <a:rPr lang="en-US" sz="2800" dirty="0" smtClean="0"/>
              <a:t> it’s not reasonable to criticize economists for failing to get the year of the crisis right, or any of the specifics of how it played out, all of which probably depended on detailed contingencies and just plain accident.”</a:t>
            </a:r>
          </a:p>
          <a:p>
            <a:pPr lvl="1"/>
            <a:endParaRPr lang="en-US" dirty="0"/>
          </a:p>
          <a:p>
            <a:pPr lvl="1"/>
            <a:endParaRPr lang="en-US" dirty="0"/>
          </a:p>
        </p:txBody>
      </p:sp>
    </p:spTree>
    <p:extLst>
      <p:ext uri="{BB962C8B-B14F-4D97-AF65-F5344CB8AC3E}">
        <p14:creationId xmlns:p14="http://schemas.microsoft.com/office/powerpoint/2010/main" val="13541515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430" y="381000"/>
            <a:ext cx="8897569" cy="1044388"/>
          </a:xfrm>
        </p:spPr>
        <p:txBody>
          <a:bodyPr/>
          <a:lstStyle/>
          <a:p>
            <a:r>
              <a:rPr lang="en-US" sz="4000" dirty="0"/>
              <a:t>What should economists have known?</a:t>
            </a:r>
          </a:p>
        </p:txBody>
      </p:sp>
      <p:sp>
        <p:nvSpPr>
          <p:cNvPr id="3" name="Content Placeholder 2"/>
          <p:cNvSpPr>
            <a:spLocks noGrp="1"/>
          </p:cNvSpPr>
          <p:nvPr>
            <p:ph idx="1"/>
          </p:nvPr>
        </p:nvSpPr>
        <p:spPr/>
        <p:txBody>
          <a:bodyPr>
            <a:normAutofit/>
          </a:bodyPr>
          <a:lstStyle/>
          <a:p>
            <a:r>
              <a:rPr lang="en-US" sz="2800" dirty="0" smtClean="0"/>
              <a:t>CAN BE CRITICIZED FOR: not seeing that this was a likely event</a:t>
            </a:r>
          </a:p>
          <a:p>
            <a:pPr lvl="1"/>
            <a:r>
              <a:rPr lang="en-US" sz="2800" dirty="0" smtClean="0"/>
              <a:t>Shouldn’t have been hard to realize that when an institution is using overnight borrowing for longer-term investment was inherently vulnerable. </a:t>
            </a:r>
          </a:p>
          <a:p>
            <a:pPr lvl="1"/>
            <a:r>
              <a:rPr lang="en-US" sz="2800" dirty="0" smtClean="0"/>
              <a:t>Also that these institutions that were doing this weren’t regulated</a:t>
            </a:r>
          </a:p>
        </p:txBody>
      </p:sp>
    </p:spTree>
    <p:extLst>
      <p:ext uri="{BB962C8B-B14F-4D97-AF65-F5344CB8AC3E}">
        <p14:creationId xmlns:p14="http://schemas.microsoft.com/office/powerpoint/2010/main" val="3830327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651" y="381000"/>
            <a:ext cx="8992350" cy="1044388"/>
          </a:xfrm>
        </p:spPr>
        <p:txBody>
          <a:bodyPr/>
          <a:lstStyle/>
          <a:p>
            <a:r>
              <a:rPr lang="en-US" sz="4000" dirty="0"/>
              <a:t>What should economists have known?</a:t>
            </a:r>
          </a:p>
        </p:txBody>
      </p:sp>
      <p:sp>
        <p:nvSpPr>
          <p:cNvPr id="3" name="Content Placeholder 2"/>
          <p:cNvSpPr>
            <a:spLocks noGrp="1"/>
          </p:cNvSpPr>
          <p:nvPr>
            <p:ph idx="1"/>
          </p:nvPr>
        </p:nvSpPr>
        <p:spPr/>
        <p:txBody>
          <a:bodyPr>
            <a:normAutofit/>
          </a:bodyPr>
          <a:lstStyle/>
          <a:p>
            <a:pPr marL="282575" lvl="1" indent="-282575">
              <a:spcBef>
                <a:spcPts val="2000"/>
              </a:spcBef>
            </a:pPr>
            <a:r>
              <a:rPr lang="en-US" sz="2800" dirty="0"/>
              <a:t>Fallacy of misplaced concreteness: just because institution does not look like regular banks does not mean they were not still engaged in bank-like risks and activities</a:t>
            </a:r>
          </a:p>
          <a:p>
            <a:r>
              <a:rPr lang="en-US" sz="2800" dirty="0" smtClean="0"/>
              <a:t>“So, economists fell down on the job by not seeing what were in retrospect clear warning signs that the kind of crisis that struck in 2008 was both possible and becoming increasingly likely.”</a:t>
            </a:r>
            <a:endParaRPr lang="en-US" sz="2800" dirty="0"/>
          </a:p>
        </p:txBody>
      </p:sp>
    </p:spTree>
    <p:extLst>
      <p:ext uri="{BB962C8B-B14F-4D97-AF65-F5344CB8AC3E}">
        <p14:creationId xmlns:p14="http://schemas.microsoft.com/office/powerpoint/2010/main" val="1047332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651" y="381000"/>
            <a:ext cx="8992350" cy="1044388"/>
          </a:xfrm>
        </p:spPr>
        <p:txBody>
          <a:bodyPr/>
          <a:lstStyle/>
          <a:p>
            <a:r>
              <a:rPr lang="en-US" sz="4000" dirty="0"/>
              <a:t>What should economists have known?</a:t>
            </a:r>
          </a:p>
        </p:txBody>
      </p:sp>
      <p:sp>
        <p:nvSpPr>
          <p:cNvPr id="3" name="Content Placeholder 2"/>
          <p:cNvSpPr>
            <a:spLocks noGrp="1"/>
          </p:cNvSpPr>
          <p:nvPr>
            <p:ph idx="1"/>
          </p:nvPr>
        </p:nvSpPr>
        <p:spPr/>
        <p:txBody>
          <a:bodyPr>
            <a:normAutofit/>
          </a:bodyPr>
          <a:lstStyle/>
          <a:p>
            <a:r>
              <a:rPr lang="en-US" sz="2800" dirty="0" smtClean="0"/>
              <a:t>How to respond to the crisis</a:t>
            </a:r>
          </a:p>
          <a:p>
            <a:pPr lvl="1"/>
            <a:r>
              <a:rPr lang="en-US" sz="2800" dirty="0" smtClean="0"/>
              <a:t>If the depression hit 40 years ago economists would have had a uniform way of responding to the crisis because everyone knew of IS-LM analysis- but by 2008 most of </a:t>
            </a:r>
            <a:r>
              <a:rPr lang="en-US" sz="2800" dirty="0" err="1" smtClean="0"/>
              <a:t>Krugman’s</a:t>
            </a:r>
            <a:r>
              <a:rPr lang="en-US" sz="2800" dirty="0" smtClean="0"/>
              <a:t> colleagues had forgot about it or rejected that type of analysis.</a:t>
            </a:r>
            <a:endParaRPr lang="en-US" sz="2800" dirty="0"/>
          </a:p>
        </p:txBody>
      </p:sp>
    </p:spTree>
    <p:extLst>
      <p:ext uri="{BB962C8B-B14F-4D97-AF65-F5344CB8AC3E}">
        <p14:creationId xmlns:p14="http://schemas.microsoft.com/office/powerpoint/2010/main" val="3244718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The failure of economics</a:t>
            </a:r>
            <a:endParaRPr lang="en-US" sz="4000" dirty="0"/>
          </a:p>
        </p:txBody>
      </p:sp>
      <p:sp>
        <p:nvSpPr>
          <p:cNvPr id="3" name="Content Placeholder 2"/>
          <p:cNvSpPr>
            <a:spLocks noGrp="1"/>
          </p:cNvSpPr>
          <p:nvPr>
            <p:ph idx="1"/>
          </p:nvPr>
        </p:nvSpPr>
        <p:spPr/>
        <p:txBody>
          <a:bodyPr>
            <a:normAutofit/>
          </a:bodyPr>
          <a:lstStyle/>
          <a:p>
            <a:r>
              <a:rPr lang="en-US" sz="2800" dirty="0" smtClean="0"/>
              <a:t>“The best you can say about economic policy in this slump is that we have for the most part avoided a full repeat of the great depression”</a:t>
            </a:r>
          </a:p>
          <a:p>
            <a:pPr lvl="1"/>
            <a:r>
              <a:rPr lang="en-US" sz="2800" dirty="0" smtClean="0"/>
              <a:t>‘in part’- depression level slump in Greece and very bad slumps in parts of Europe</a:t>
            </a:r>
            <a:endParaRPr lang="en-US" sz="2800" dirty="0"/>
          </a:p>
        </p:txBody>
      </p:sp>
    </p:spTree>
    <p:extLst>
      <p:ext uri="{BB962C8B-B14F-4D97-AF65-F5344CB8AC3E}">
        <p14:creationId xmlns:p14="http://schemas.microsoft.com/office/powerpoint/2010/main" val="3275009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9901" y="1402881"/>
            <a:ext cx="7583487" cy="4104030"/>
          </a:xfrm>
        </p:spPr>
        <p:txBody>
          <a:bodyPr>
            <a:normAutofit/>
          </a:bodyPr>
          <a:lstStyle/>
          <a:p>
            <a:pPr marL="0" indent="0" algn="ctr">
              <a:buNone/>
            </a:pPr>
            <a:r>
              <a:rPr lang="en-US" sz="2800" dirty="0" smtClean="0"/>
              <a:t>“In normal times, when things are going pretty well, the world can function reasonably well without professional economic advice. It’s in times of crisis, when practical experience suddenly proves useless and events are beyond anyone’s normal experience, that we need professors with their models to light the path forward. And when the moment came, we failed.”</a:t>
            </a:r>
            <a:endParaRPr lang="en-US" sz="2800" dirty="0"/>
          </a:p>
        </p:txBody>
      </p:sp>
    </p:spTree>
    <p:extLst>
      <p:ext uri="{BB962C8B-B14F-4D97-AF65-F5344CB8AC3E}">
        <p14:creationId xmlns:p14="http://schemas.microsoft.com/office/powerpoint/2010/main" val="1179177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Krugman_New-articleInline.jpg"/>
          <p:cNvPicPr>
            <a:picLocks noGrp="1" noChangeAspect="1"/>
          </p:cNvPicPr>
          <p:nvPr>
            <p:ph idx="1"/>
          </p:nvPr>
        </p:nvPicPr>
        <p:blipFill rotWithShape="1">
          <a:blip r:embed="rId2">
            <a:extLst>
              <a:ext uri="{28A0092B-C50C-407E-A947-70E740481C1C}">
                <a14:useLocalDpi xmlns:a14="http://schemas.microsoft.com/office/drawing/2010/main" val="0"/>
              </a:ext>
            </a:extLst>
          </a:blip>
          <a:srcRect l="1" r="-674"/>
          <a:stretch/>
        </p:blipFill>
        <p:spPr>
          <a:xfrm>
            <a:off x="0" y="0"/>
            <a:ext cx="3520566" cy="4525963"/>
          </a:xfrm>
        </p:spPr>
      </p:pic>
      <p:sp>
        <p:nvSpPr>
          <p:cNvPr id="2" name="Title 1"/>
          <p:cNvSpPr>
            <a:spLocks noGrp="1"/>
          </p:cNvSpPr>
          <p:nvPr>
            <p:ph type="title"/>
          </p:nvPr>
        </p:nvSpPr>
        <p:spPr>
          <a:xfrm>
            <a:off x="3520566" y="-51344"/>
            <a:ext cx="5282436" cy="1143000"/>
          </a:xfrm>
        </p:spPr>
        <p:txBody>
          <a:bodyPr/>
          <a:lstStyle/>
          <a:p>
            <a:r>
              <a:rPr lang="en-US" sz="4000" dirty="0" smtClean="0"/>
              <a:t>Who is Paul </a:t>
            </a:r>
            <a:r>
              <a:rPr lang="en-US" sz="4000" dirty="0" err="1" smtClean="0"/>
              <a:t>Krugman</a:t>
            </a:r>
            <a:r>
              <a:rPr lang="en-US" sz="4000" dirty="0" smtClean="0"/>
              <a:t>? </a:t>
            </a:r>
            <a:endParaRPr lang="en-US" sz="4000" dirty="0"/>
          </a:p>
        </p:txBody>
      </p:sp>
      <p:sp>
        <p:nvSpPr>
          <p:cNvPr id="6" name="TextBox 5"/>
          <p:cNvSpPr txBox="1"/>
          <p:nvPr/>
        </p:nvSpPr>
        <p:spPr>
          <a:xfrm>
            <a:off x="3691172" y="1060424"/>
            <a:ext cx="5948714" cy="3785652"/>
          </a:xfrm>
          <a:prstGeom prst="rect">
            <a:avLst/>
          </a:prstGeom>
          <a:noFill/>
        </p:spPr>
        <p:txBody>
          <a:bodyPr wrap="none" rtlCol="0">
            <a:spAutoFit/>
          </a:bodyPr>
          <a:lstStyle/>
          <a:p>
            <a:r>
              <a:rPr lang="en-US" sz="2400" dirty="0" smtClean="0">
                <a:solidFill>
                  <a:schemeClr val="bg1"/>
                </a:solidFill>
              </a:rPr>
              <a:t>B.A. from Yale in 1974</a:t>
            </a:r>
          </a:p>
          <a:p>
            <a:r>
              <a:rPr lang="en-US" sz="2400" dirty="0" smtClean="0">
                <a:solidFill>
                  <a:schemeClr val="bg1"/>
                </a:solidFill>
              </a:rPr>
              <a:t>Ph.D. from MIT in 1977</a:t>
            </a:r>
          </a:p>
          <a:p>
            <a:r>
              <a:rPr lang="en-US" sz="2400" dirty="0" smtClean="0">
                <a:solidFill>
                  <a:schemeClr val="bg1"/>
                </a:solidFill>
              </a:rPr>
              <a:t>Has taught at Yale, MIT, and Stanford</a:t>
            </a:r>
          </a:p>
          <a:p>
            <a:endParaRPr lang="en-US" sz="2400" dirty="0">
              <a:solidFill>
                <a:schemeClr val="bg1"/>
              </a:solidFill>
            </a:endParaRPr>
          </a:p>
          <a:p>
            <a:r>
              <a:rPr lang="en-US" sz="2400" dirty="0" smtClean="0">
                <a:solidFill>
                  <a:schemeClr val="bg1"/>
                </a:solidFill>
              </a:rPr>
              <a:t>Author and editor of 20 books and over </a:t>
            </a:r>
          </a:p>
          <a:p>
            <a:r>
              <a:rPr lang="en-US" sz="2400" dirty="0" smtClean="0">
                <a:solidFill>
                  <a:schemeClr val="bg1"/>
                </a:solidFill>
              </a:rPr>
              <a:t>200 papers in professional journals and </a:t>
            </a:r>
          </a:p>
          <a:p>
            <a:r>
              <a:rPr lang="en-US" sz="2400" dirty="0" smtClean="0">
                <a:solidFill>
                  <a:schemeClr val="bg1"/>
                </a:solidFill>
              </a:rPr>
              <a:t>edited volumes</a:t>
            </a:r>
          </a:p>
          <a:p>
            <a:endParaRPr lang="en-US" sz="2400" dirty="0" smtClean="0">
              <a:solidFill>
                <a:schemeClr val="bg1"/>
              </a:solidFill>
            </a:endParaRPr>
          </a:p>
          <a:p>
            <a:r>
              <a:rPr lang="en-US" sz="2400" dirty="0" smtClean="0">
                <a:solidFill>
                  <a:schemeClr val="bg1"/>
                </a:solidFill>
              </a:rPr>
              <a:t>Nobel Memorial Prize in Economics (2008)</a:t>
            </a:r>
          </a:p>
          <a:p>
            <a:endParaRPr lang="en-US" sz="2400" dirty="0" smtClean="0">
              <a:solidFill>
                <a:schemeClr val="bg1"/>
              </a:solidFill>
            </a:endParaRPr>
          </a:p>
        </p:txBody>
      </p:sp>
      <p:sp>
        <p:nvSpPr>
          <p:cNvPr id="7" name="TextBox 6"/>
          <p:cNvSpPr txBox="1"/>
          <p:nvPr/>
        </p:nvSpPr>
        <p:spPr>
          <a:xfrm>
            <a:off x="379123" y="5023829"/>
            <a:ext cx="8530293" cy="1569660"/>
          </a:xfrm>
          <a:prstGeom prst="rect">
            <a:avLst/>
          </a:prstGeom>
          <a:noFill/>
        </p:spPr>
        <p:txBody>
          <a:bodyPr wrap="square" rtlCol="0">
            <a:spAutoFit/>
          </a:bodyPr>
          <a:lstStyle/>
          <a:p>
            <a:r>
              <a:rPr lang="en-US" sz="2400" dirty="0" smtClean="0">
                <a:solidFill>
                  <a:srgbClr val="FFFFFF"/>
                </a:solidFill>
              </a:rPr>
              <a:t>International Economics- New Trade Theory</a:t>
            </a:r>
          </a:p>
          <a:p>
            <a:endParaRPr lang="en-US" sz="2400" dirty="0" smtClean="0"/>
          </a:p>
          <a:p>
            <a:endParaRPr lang="en-US" sz="2400" dirty="0"/>
          </a:p>
          <a:p>
            <a:endParaRPr lang="en-US" sz="2400" dirty="0"/>
          </a:p>
        </p:txBody>
      </p:sp>
    </p:spTree>
    <p:extLst>
      <p:ext uri="{BB962C8B-B14F-4D97-AF65-F5344CB8AC3E}">
        <p14:creationId xmlns:p14="http://schemas.microsoft.com/office/powerpoint/2010/main" val="37490848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Trade Theory</a:t>
            </a:r>
            <a:endParaRPr lang="en-US" sz="4000" dirty="0"/>
          </a:p>
        </p:txBody>
      </p:sp>
      <p:sp>
        <p:nvSpPr>
          <p:cNvPr id="3" name="Content Placeholder 2"/>
          <p:cNvSpPr>
            <a:spLocks noGrp="1"/>
          </p:cNvSpPr>
          <p:nvPr>
            <p:ph idx="1"/>
          </p:nvPr>
        </p:nvSpPr>
        <p:spPr/>
        <p:txBody>
          <a:bodyPr>
            <a:noAutofit/>
          </a:bodyPr>
          <a:lstStyle/>
          <a:p>
            <a:r>
              <a:rPr lang="en-US" sz="2800" dirty="0" smtClean="0"/>
              <a:t>Trade theory before </a:t>
            </a:r>
            <a:r>
              <a:rPr lang="en-US" sz="2800" dirty="0" err="1" smtClean="0"/>
              <a:t>Krugman</a:t>
            </a:r>
            <a:r>
              <a:rPr lang="en-US" sz="2800" dirty="0" smtClean="0"/>
              <a:t>:</a:t>
            </a:r>
          </a:p>
          <a:p>
            <a:pPr lvl="1"/>
            <a:r>
              <a:rPr lang="en-US" sz="2800" dirty="0" smtClean="0"/>
              <a:t>emphasized trade based on the comparative advantage of countries with very different characteristics (agricultural country trading with an industrial country)</a:t>
            </a:r>
          </a:p>
          <a:p>
            <a:pPr lvl="1"/>
            <a:r>
              <a:rPr lang="en-US" sz="2800" dirty="0" smtClean="0"/>
              <a:t>In 20</a:t>
            </a:r>
            <a:r>
              <a:rPr lang="en-US" sz="2800" baseline="30000" dirty="0" smtClean="0"/>
              <a:t>th</a:t>
            </a:r>
            <a:r>
              <a:rPr lang="en-US" sz="2800" dirty="0" smtClean="0"/>
              <a:t> century similar countries traded, not explained by comparative advantage.</a:t>
            </a:r>
          </a:p>
        </p:txBody>
      </p:sp>
    </p:spTree>
    <p:extLst>
      <p:ext uri="{BB962C8B-B14F-4D97-AF65-F5344CB8AC3E}">
        <p14:creationId xmlns:p14="http://schemas.microsoft.com/office/powerpoint/2010/main" val="9108752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New Trade Theory </a:t>
            </a:r>
            <a:endParaRPr lang="en-US" sz="4000" dirty="0"/>
          </a:p>
        </p:txBody>
      </p:sp>
      <p:sp>
        <p:nvSpPr>
          <p:cNvPr id="3" name="Content Placeholder 2"/>
          <p:cNvSpPr>
            <a:spLocks noGrp="1"/>
          </p:cNvSpPr>
          <p:nvPr>
            <p:ph idx="1"/>
          </p:nvPr>
        </p:nvSpPr>
        <p:spPr/>
        <p:txBody>
          <a:bodyPr>
            <a:normAutofit/>
          </a:bodyPr>
          <a:lstStyle/>
          <a:p>
            <a:r>
              <a:rPr lang="en-US" sz="2800" dirty="0"/>
              <a:t>T</a:t>
            </a:r>
            <a:r>
              <a:rPr lang="en-US" sz="2800" dirty="0" smtClean="0"/>
              <a:t>wo key assumptions: that consumers prefer a diverse choice of brands, and that production favors economies of scale.</a:t>
            </a:r>
          </a:p>
          <a:p>
            <a:pPr lvl="1"/>
            <a:r>
              <a:rPr lang="en-US" sz="2800" dirty="0" smtClean="0"/>
              <a:t>Consumers prefer diversity in their options, so countries specialize and trade with one another</a:t>
            </a:r>
          </a:p>
          <a:p>
            <a:pPr lvl="1"/>
            <a:r>
              <a:rPr lang="en-US" sz="2800" dirty="0" smtClean="0"/>
              <a:t>Because of economies of scale countries can specialize and stay in business</a:t>
            </a:r>
          </a:p>
          <a:p>
            <a:endParaRPr lang="en-US" dirty="0"/>
          </a:p>
        </p:txBody>
      </p:sp>
    </p:spTree>
    <p:extLst>
      <p:ext uri="{BB962C8B-B14F-4D97-AF65-F5344CB8AC3E}">
        <p14:creationId xmlns:p14="http://schemas.microsoft.com/office/powerpoint/2010/main" val="14298937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Economics in Crisis</a:t>
            </a:r>
            <a:endParaRPr lang="en-US" sz="4000" dirty="0"/>
          </a:p>
        </p:txBody>
      </p:sp>
      <p:sp>
        <p:nvSpPr>
          <p:cNvPr id="3" name="Content Placeholder 2"/>
          <p:cNvSpPr>
            <a:spLocks noGrp="1"/>
          </p:cNvSpPr>
          <p:nvPr>
            <p:ph idx="1"/>
          </p:nvPr>
        </p:nvSpPr>
        <p:spPr/>
        <p:txBody>
          <a:bodyPr>
            <a:normAutofit/>
          </a:bodyPr>
          <a:lstStyle/>
          <a:p>
            <a:r>
              <a:rPr lang="en-US" sz="2800" dirty="0" smtClean="0"/>
              <a:t>First, general role of economics in times of crisis</a:t>
            </a:r>
          </a:p>
          <a:p>
            <a:r>
              <a:rPr lang="en-US" sz="2800" dirty="0" smtClean="0"/>
              <a:t>Then role economics </a:t>
            </a:r>
            <a:r>
              <a:rPr lang="en-US" sz="2800" i="1" dirty="0" smtClean="0"/>
              <a:t>should</a:t>
            </a:r>
            <a:r>
              <a:rPr lang="en-US" sz="2800" dirty="0" smtClean="0"/>
              <a:t> have been playing in the past few years and the reasons why it has for the most part not been doing this role</a:t>
            </a:r>
          </a:p>
          <a:p>
            <a:r>
              <a:rPr lang="en-US" sz="2800" dirty="0" smtClean="0"/>
              <a:t>Then what they could do in the future</a:t>
            </a:r>
          </a:p>
          <a:p>
            <a:endParaRPr lang="en-US" dirty="0"/>
          </a:p>
        </p:txBody>
      </p:sp>
    </p:spTree>
    <p:extLst>
      <p:ext uri="{BB962C8B-B14F-4D97-AF65-F5344CB8AC3E}">
        <p14:creationId xmlns:p14="http://schemas.microsoft.com/office/powerpoint/2010/main" val="17008336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Paradox of Economics</a:t>
            </a:r>
            <a:endParaRPr lang="en-US" sz="4000" dirty="0"/>
          </a:p>
        </p:txBody>
      </p:sp>
      <p:sp>
        <p:nvSpPr>
          <p:cNvPr id="3" name="Content Placeholder 2"/>
          <p:cNvSpPr>
            <a:spLocks noGrp="1"/>
          </p:cNvSpPr>
          <p:nvPr>
            <p:ph idx="1"/>
          </p:nvPr>
        </p:nvSpPr>
        <p:spPr/>
        <p:txBody>
          <a:bodyPr>
            <a:normAutofit/>
          </a:bodyPr>
          <a:lstStyle/>
          <a:p>
            <a:r>
              <a:rPr lang="en-US" sz="2800" dirty="0" smtClean="0"/>
              <a:t>Times of economic disturbance and disorder are times when economic analysis is especially likely to be wrong. Yet such times are also when economics is most useful</a:t>
            </a:r>
            <a:endParaRPr lang="en-US" sz="2800" dirty="0"/>
          </a:p>
        </p:txBody>
      </p:sp>
    </p:spTree>
    <p:extLst>
      <p:ext uri="{BB962C8B-B14F-4D97-AF65-F5344CB8AC3E}">
        <p14:creationId xmlns:p14="http://schemas.microsoft.com/office/powerpoint/2010/main" val="35897229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8073085" cy="1044388"/>
          </a:xfrm>
        </p:spPr>
        <p:txBody>
          <a:bodyPr/>
          <a:lstStyle/>
          <a:p>
            <a:r>
              <a:rPr lang="en-US" sz="4000" dirty="0" smtClean="0"/>
              <a:t>What role should economics have?</a:t>
            </a:r>
            <a:endParaRPr lang="en-US" sz="4000" dirty="0"/>
          </a:p>
        </p:txBody>
      </p:sp>
      <p:sp>
        <p:nvSpPr>
          <p:cNvPr id="3" name="Content Placeholder 2"/>
          <p:cNvSpPr>
            <a:spLocks noGrp="1"/>
          </p:cNvSpPr>
          <p:nvPr>
            <p:ph idx="1"/>
          </p:nvPr>
        </p:nvSpPr>
        <p:spPr/>
        <p:txBody>
          <a:bodyPr>
            <a:normAutofit/>
          </a:bodyPr>
          <a:lstStyle/>
          <a:p>
            <a:r>
              <a:rPr lang="en-US" sz="2800" dirty="0" smtClean="0"/>
              <a:t>In calm times:</a:t>
            </a:r>
          </a:p>
          <a:p>
            <a:pPr lvl="1"/>
            <a:r>
              <a:rPr lang="en-US" sz="2800" dirty="0" smtClean="0"/>
              <a:t>Very little: can explain why systems work the way they do, but can’t make predictions that are accurate (stocks and exchange rates)</a:t>
            </a:r>
          </a:p>
          <a:p>
            <a:pPr lvl="1"/>
            <a:r>
              <a:rPr lang="en-US" sz="2800" dirty="0" smtClean="0"/>
              <a:t>People that have real world experience are more equipped for those things</a:t>
            </a:r>
            <a:endParaRPr lang="en-US" sz="2800" dirty="0"/>
          </a:p>
        </p:txBody>
      </p:sp>
    </p:spTree>
    <p:extLst>
      <p:ext uri="{BB962C8B-B14F-4D97-AF65-F5344CB8AC3E}">
        <p14:creationId xmlns:p14="http://schemas.microsoft.com/office/powerpoint/2010/main" val="21201071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8054129" cy="1044388"/>
          </a:xfrm>
        </p:spPr>
        <p:txBody>
          <a:bodyPr/>
          <a:lstStyle/>
          <a:p>
            <a:r>
              <a:rPr lang="en-US" sz="4000" dirty="0" smtClean="0"/>
              <a:t>What role should economics have?</a:t>
            </a:r>
            <a:endParaRPr lang="en-US" sz="4000" dirty="0"/>
          </a:p>
        </p:txBody>
      </p:sp>
      <p:sp>
        <p:nvSpPr>
          <p:cNvPr id="3" name="Content Placeholder 2"/>
          <p:cNvSpPr>
            <a:spLocks noGrp="1"/>
          </p:cNvSpPr>
          <p:nvPr>
            <p:ph idx="1"/>
          </p:nvPr>
        </p:nvSpPr>
        <p:spPr/>
        <p:txBody>
          <a:bodyPr>
            <a:normAutofit/>
          </a:bodyPr>
          <a:lstStyle/>
          <a:p>
            <a:r>
              <a:rPr lang="en-US" sz="2800" dirty="0" smtClean="0"/>
              <a:t>In disturbed times:</a:t>
            </a:r>
          </a:p>
          <a:p>
            <a:pPr lvl="1"/>
            <a:r>
              <a:rPr lang="en-US" sz="2800" dirty="0" smtClean="0"/>
              <a:t>Dramatically better predictions and policy judgments than those with more real world experience</a:t>
            </a:r>
          </a:p>
          <a:p>
            <a:pPr lvl="1"/>
            <a:r>
              <a:rPr lang="en-US" sz="2800" dirty="0" smtClean="0"/>
              <a:t>Economists have models that allow them to make useful analysis and predictions</a:t>
            </a:r>
            <a:endParaRPr lang="en-US" sz="2800" dirty="0"/>
          </a:p>
        </p:txBody>
      </p:sp>
    </p:spTree>
    <p:extLst>
      <p:ext uri="{BB962C8B-B14F-4D97-AF65-F5344CB8AC3E}">
        <p14:creationId xmlns:p14="http://schemas.microsoft.com/office/powerpoint/2010/main" val="19146718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2800" dirty="0" smtClean="0"/>
              <a:t>“ Crises are times when economics and economists can and should really prove their worth… all too many of us rejected the very kinds of analysis that were to prove so useful. And more than that, all too many actively opposed the policy measures the crisis called for.”</a:t>
            </a:r>
            <a:endParaRPr lang="en-US" sz="2800" dirty="0"/>
          </a:p>
        </p:txBody>
      </p:sp>
    </p:spTree>
    <p:extLst>
      <p:ext uri="{BB962C8B-B14F-4D97-AF65-F5344CB8AC3E}">
        <p14:creationId xmlns:p14="http://schemas.microsoft.com/office/powerpoint/2010/main" val="39554356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366</TotalTime>
  <Words>725</Words>
  <Application>Microsoft Macintosh PowerPoint</Application>
  <PresentationFormat>On-screen Show (4:3)</PresentationFormat>
  <Paragraphs>54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Revolution</vt:lpstr>
      <vt:lpstr>Economics in the Crisis Paul Krugman</vt:lpstr>
      <vt:lpstr>Who is Paul Krugman? </vt:lpstr>
      <vt:lpstr>Trade Theory</vt:lpstr>
      <vt:lpstr>New Trade Theory </vt:lpstr>
      <vt:lpstr>Economics in Crisis</vt:lpstr>
      <vt:lpstr>Paradox of Economics</vt:lpstr>
      <vt:lpstr>What role should economics have?</vt:lpstr>
      <vt:lpstr>What role should economics have?</vt:lpstr>
      <vt:lpstr>PowerPoint Presentation</vt:lpstr>
      <vt:lpstr>What should economists have known?</vt:lpstr>
      <vt:lpstr>What should economists have known?</vt:lpstr>
      <vt:lpstr>What should economists have known?</vt:lpstr>
      <vt:lpstr>What should economists have known?</vt:lpstr>
      <vt:lpstr>The failure of economics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Economics in the Crisis Paul Krugman</dc:title>
  <dc:creator>Shar Clark</dc:creator>
  <cp:lastModifiedBy>Shar Clark</cp:lastModifiedBy>
  <cp:revision>17</cp:revision>
  <dcterms:created xsi:type="dcterms:W3CDTF">2012-05-21T21:59:20Z</dcterms:created>
  <dcterms:modified xsi:type="dcterms:W3CDTF">2012-05-22T04:06:06Z</dcterms:modified>
</cp:coreProperties>
</file>