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Lst>
  <p:notesMasterIdLst>
    <p:notesMasterId r:id="rId19"/>
  </p:notesMasterIdLst>
  <p:sldIdLst>
    <p:sldId id="280" r:id="rId6"/>
    <p:sldId id="295" r:id="rId7"/>
    <p:sldId id="310" r:id="rId8"/>
    <p:sldId id="311" r:id="rId9"/>
    <p:sldId id="312" r:id="rId10"/>
    <p:sldId id="318" r:id="rId11"/>
    <p:sldId id="317" r:id="rId12"/>
    <p:sldId id="314" r:id="rId13"/>
    <p:sldId id="315" r:id="rId14"/>
    <p:sldId id="316" r:id="rId15"/>
    <p:sldId id="298" r:id="rId16"/>
    <p:sldId id="313" r:id="rId17"/>
    <p:sldId id="319" r:id="rId18"/>
  </p:sldIdLst>
  <p:sldSz cx="10691813" cy="5940425"/>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EA8"/>
    <a:srgbClr val="642049"/>
    <a:srgbClr val="808000"/>
    <a:srgbClr val="FE5C02"/>
    <a:srgbClr val="262452"/>
    <a:srgbClr val="277727"/>
    <a:srgbClr val="009900"/>
    <a:srgbClr val="007E00"/>
    <a:srgbClr val="00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47" autoAdjust="0"/>
    <p:restoredTop sz="94057" autoAdjust="0"/>
  </p:normalViewPr>
  <p:slideViewPr>
    <p:cSldViewPr>
      <p:cViewPr>
        <p:scale>
          <a:sx n="100" d="100"/>
          <a:sy n="100" d="100"/>
        </p:scale>
        <p:origin x="-702" y="-342"/>
      </p:cViewPr>
      <p:guideLst>
        <p:guide orient="horz" pos="1871"/>
        <p:guide pos="3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2" d="100"/>
        <a:sy n="6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09B14F64-3F7B-3844-BA2C-EBD179AE529E}" type="datetimeFigureOut">
              <a:rPr lang="es-ES" smtClean="0"/>
              <a:pPr/>
              <a:t>13/10/2012</a:t>
            </a:fld>
            <a:endParaRPr lang="es-ES"/>
          </a:p>
        </p:txBody>
      </p:sp>
      <p:sp>
        <p:nvSpPr>
          <p:cNvPr id="4" name="Marcador de imagen de diapositiva 3"/>
          <p:cNvSpPr>
            <a:spLocks noGrp="1" noRot="1" noChangeAspect="1"/>
          </p:cNvSpPr>
          <p:nvPr>
            <p:ph type="sldImg" idx="2"/>
          </p:nvPr>
        </p:nvSpPr>
        <p:spPr>
          <a:xfrm>
            <a:off x="49213" y="744538"/>
            <a:ext cx="669925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1616A7A6-F9F2-A641-A13E-0F7FED2DF038}" type="slidenum">
              <a:rPr lang="es-ES" smtClean="0"/>
              <a:pPr/>
              <a:t>‹#›</a:t>
            </a:fld>
            <a:endParaRPr lang="es-ES"/>
          </a:p>
        </p:txBody>
      </p:sp>
    </p:spTree>
    <p:extLst>
      <p:ext uri="{BB962C8B-B14F-4D97-AF65-F5344CB8AC3E}">
        <p14:creationId xmlns:p14="http://schemas.microsoft.com/office/powerpoint/2010/main" val="23809548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744538"/>
            <a:ext cx="669925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D566A70-02B1-4F0B-9E3C-90A997AD0D21}"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29209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2" y="274638"/>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0691813" cy="3960283"/>
          </a:xfrm>
          <a:prstGeom prst="rect">
            <a:avLst/>
          </a:prstGeom>
        </p:spPr>
      </p:pic>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3" name="Subtitle 2"/>
          <p:cNvSpPr>
            <a:spLocks noGrp="1"/>
          </p:cNvSpPr>
          <p:nvPr>
            <p:ph type="subTitle" idx="1"/>
          </p:nvPr>
        </p:nvSpPr>
        <p:spPr>
          <a:xfrm>
            <a:off x="1425575" y="3366242"/>
            <a:ext cx="7484269" cy="1518109"/>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1886" y="1739252"/>
            <a:ext cx="9088041" cy="1273341"/>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2506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8" name="Content Placeholder 7"/>
          <p:cNvSpPr>
            <a:spLocks noGrp="1"/>
          </p:cNvSpPr>
          <p:nvPr>
            <p:ph sz="quarter" idx="13"/>
          </p:nvPr>
        </p:nvSpPr>
        <p:spPr>
          <a:xfrm>
            <a:off x="712788" y="1386099"/>
            <a:ext cx="9266238" cy="35642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1304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2801" y="4298558"/>
            <a:ext cx="9219833" cy="1179834"/>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12801" y="2999090"/>
            <a:ext cx="9219833" cy="1299468"/>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178321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712787" y="1386099"/>
            <a:ext cx="4365824" cy="3564255"/>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5613202" y="1386099"/>
            <a:ext cx="4365824" cy="3564255"/>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617808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5613202" y="1914141"/>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712787" y="1914141"/>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12787"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613202"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30606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14823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986799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633119" y="1254093"/>
            <a:ext cx="5435005" cy="36962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16354"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16354" y="2206993"/>
            <a:ext cx="3474839" cy="274336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21665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3"/>
            <a:ext cx="10691813" cy="5940425"/>
          </a:xfrm>
          <a:prstGeom prst="rect">
            <a:avLst/>
          </a:prstGeom>
        </p:spPr>
      </p:pic>
      <p:sp>
        <p:nvSpPr>
          <p:cNvPr id="2" name="Title 1"/>
          <p:cNvSpPr>
            <a:spLocks noGrp="1"/>
          </p:cNvSpPr>
          <p:nvPr>
            <p:ph type="title"/>
          </p:nvPr>
        </p:nvSpPr>
        <p:spPr>
          <a:xfrm>
            <a:off x="712790"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445697" y="1254092"/>
            <a:ext cx="3998738" cy="3009815"/>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2790" y="2206992"/>
            <a:ext cx="3474839" cy="2083314"/>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41636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43934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4" y="237904"/>
            <a:ext cx="2405658" cy="50686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593" y="237904"/>
            <a:ext cx="7038777" cy="506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505856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0691813" cy="3960283"/>
          </a:xfrm>
          <a:prstGeom prst="rect">
            <a:avLst/>
          </a:prstGeom>
        </p:spPr>
      </p:pic>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3" name="Subtitle 2"/>
          <p:cNvSpPr>
            <a:spLocks noGrp="1"/>
          </p:cNvSpPr>
          <p:nvPr>
            <p:ph type="subTitle" idx="1"/>
          </p:nvPr>
        </p:nvSpPr>
        <p:spPr>
          <a:xfrm>
            <a:off x="1425575" y="3366242"/>
            <a:ext cx="7484269" cy="1518109"/>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1886" y="1739251"/>
            <a:ext cx="9088041" cy="1273341"/>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71393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8" name="Content Placeholder 7"/>
          <p:cNvSpPr>
            <a:spLocks noGrp="1"/>
          </p:cNvSpPr>
          <p:nvPr>
            <p:ph sz="quarter" idx="13"/>
          </p:nvPr>
        </p:nvSpPr>
        <p:spPr>
          <a:xfrm>
            <a:off x="712788" y="1386099"/>
            <a:ext cx="9266238" cy="35642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4500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2800" y="4298558"/>
            <a:ext cx="9219833" cy="1179834"/>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12800" y="2999090"/>
            <a:ext cx="9219833" cy="1299468"/>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584425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712787" y="1386099"/>
            <a:ext cx="4365824" cy="3564255"/>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5613202" y="1386099"/>
            <a:ext cx="4365824" cy="3564255"/>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591595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5613202" y="1914141"/>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712787" y="1914141"/>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12787"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613202"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215093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125317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69449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1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633119" y="1254093"/>
            <a:ext cx="5435005" cy="36962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16354"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16354" y="2206993"/>
            <a:ext cx="3474839" cy="274336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502570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3"/>
            <a:ext cx="10691813" cy="5940425"/>
          </a:xfrm>
          <a:prstGeom prst="rect">
            <a:avLst/>
          </a:prstGeom>
        </p:spPr>
      </p:pic>
      <p:sp>
        <p:nvSpPr>
          <p:cNvPr id="2" name="Title 1"/>
          <p:cNvSpPr>
            <a:spLocks noGrp="1"/>
          </p:cNvSpPr>
          <p:nvPr>
            <p:ph type="title"/>
          </p:nvPr>
        </p:nvSpPr>
        <p:spPr>
          <a:xfrm>
            <a:off x="712790"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445697" y="1254092"/>
            <a:ext cx="3998738" cy="3009815"/>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2790" y="2206992"/>
            <a:ext cx="3474839" cy="2083314"/>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791197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01789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4" y="237903"/>
            <a:ext cx="2405658" cy="50686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593" y="237903"/>
            <a:ext cx="7038777" cy="506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48537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0691813" cy="3960283"/>
          </a:xfrm>
          <a:prstGeom prst="rect">
            <a:avLst/>
          </a:prstGeom>
        </p:spPr>
      </p:pic>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3" name="Subtitle 2"/>
          <p:cNvSpPr>
            <a:spLocks noGrp="1"/>
          </p:cNvSpPr>
          <p:nvPr>
            <p:ph type="subTitle" idx="1"/>
          </p:nvPr>
        </p:nvSpPr>
        <p:spPr>
          <a:xfrm>
            <a:off x="1425575" y="3366242"/>
            <a:ext cx="7484269" cy="1518109"/>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1886" y="1739248"/>
            <a:ext cx="9088041" cy="1273341"/>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713936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8" name="Content Placeholder 7"/>
          <p:cNvSpPr>
            <a:spLocks noGrp="1"/>
          </p:cNvSpPr>
          <p:nvPr>
            <p:ph sz="quarter" idx="13"/>
          </p:nvPr>
        </p:nvSpPr>
        <p:spPr>
          <a:xfrm>
            <a:off x="712788" y="1386099"/>
            <a:ext cx="9266238" cy="35642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4500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2796" y="4298558"/>
            <a:ext cx="9219833" cy="1179834"/>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12796" y="2999090"/>
            <a:ext cx="9219833" cy="1299468"/>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584425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712787" y="1386099"/>
            <a:ext cx="4365824" cy="3564255"/>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5613202" y="1386099"/>
            <a:ext cx="4365824" cy="3564255"/>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591595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5613202" y="1914141"/>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712787" y="1914141"/>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12787"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613202"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215093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12531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694491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633119" y="1254093"/>
            <a:ext cx="5435005" cy="36962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16354"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16354" y="2206993"/>
            <a:ext cx="3474839" cy="274336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502570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3"/>
            <a:ext cx="10691813" cy="5940425"/>
          </a:xfrm>
          <a:prstGeom prst="rect">
            <a:avLst/>
          </a:prstGeom>
        </p:spPr>
      </p:pic>
      <p:sp>
        <p:nvSpPr>
          <p:cNvPr id="2" name="Title 1"/>
          <p:cNvSpPr>
            <a:spLocks noGrp="1"/>
          </p:cNvSpPr>
          <p:nvPr>
            <p:ph type="title"/>
          </p:nvPr>
        </p:nvSpPr>
        <p:spPr>
          <a:xfrm>
            <a:off x="712790"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445697" y="1254092"/>
            <a:ext cx="3998738" cy="3009815"/>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2790" y="2206992"/>
            <a:ext cx="3474839" cy="2083314"/>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791197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01789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4" y="237900"/>
            <a:ext cx="2405658" cy="50686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593" y="237900"/>
            <a:ext cx="7038777" cy="506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485373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0691813" cy="3960283"/>
          </a:xfrm>
          <a:prstGeom prst="rect">
            <a:avLst/>
          </a:prstGeom>
        </p:spPr>
      </p:pic>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3" name="Subtitle 2"/>
          <p:cNvSpPr>
            <a:spLocks noGrp="1"/>
          </p:cNvSpPr>
          <p:nvPr>
            <p:ph type="subTitle" idx="1"/>
          </p:nvPr>
        </p:nvSpPr>
        <p:spPr>
          <a:xfrm>
            <a:off x="1425575" y="3366241"/>
            <a:ext cx="7484269" cy="1518109"/>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1886" y="1739241"/>
            <a:ext cx="9088041" cy="1273341"/>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38049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8" name="Content Placeholder 7"/>
          <p:cNvSpPr>
            <a:spLocks noGrp="1"/>
          </p:cNvSpPr>
          <p:nvPr>
            <p:ph sz="quarter" idx="13"/>
          </p:nvPr>
        </p:nvSpPr>
        <p:spPr>
          <a:xfrm>
            <a:off x="712788" y="1386099"/>
            <a:ext cx="9266238" cy="35642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941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2788" y="4298558"/>
            <a:ext cx="9219833" cy="1179834"/>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12788" y="2999090"/>
            <a:ext cx="9219833" cy="1299468"/>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6016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712787" y="1386099"/>
            <a:ext cx="4365824" cy="3564255"/>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5613202" y="1386099"/>
            <a:ext cx="4365824" cy="3564255"/>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88344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5613202" y="1914137"/>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712787" y="1914137"/>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12787"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613202"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6012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548211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776905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633119" y="1254090"/>
            <a:ext cx="5435005" cy="36962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16352"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16352" y="2206993"/>
            <a:ext cx="3474839" cy="274336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765404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0691813" cy="5940425"/>
          </a:xfrm>
          <a:prstGeom prst="rect">
            <a:avLst/>
          </a:prstGeom>
        </p:spPr>
      </p:pic>
      <p:sp>
        <p:nvSpPr>
          <p:cNvPr id="2" name="Title 1"/>
          <p:cNvSpPr>
            <a:spLocks noGrp="1"/>
          </p:cNvSpPr>
          <p:nvPr>
            <p:ph type="title"/>
          </p:nvPr>
        </p:nvSpPr>
        <p:spPr>
          <a:xfrm>
            <a:off x="712788"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445697" y="1254090"/>
            <a:ext cx="3998738" cy="3009815"/>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2788" y="2206992"/>
            <a:ext cx="3474839" cy="2083314"/>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04181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626425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4" y="237893"/>
            <a:ext cx="2405658" cy="50686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591" y="237893"/>
            <a:ext cx="7038777" cy="506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8201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63" y="273050"/>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3" y="635636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10/13/2012</a:t>
            </a:fld>
            <a:endParaRPr lang="en-US"/>
          </a:p>
        </p:txBody>
      </p:sp>
      <p:sp>
        <p:nvSpPr>
          <p:cNvPr id="5" name="Footer Placeholder 4"/>
          <p:cNvSpPr>
            <a:spLocks noGrp="1"/>
          </p:cNvSpPr>
          <p:nvPr>
            <p:ph type="ftr" sz="quarter" idx="3"/>
          </p:nvPr>
        </p:nvSpPr>
        <p:spPr>
          <a:xfrm>
            <a:off x="3124200" y="635636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3"/>
            <a:ext cx="10691813" cy="5940425"/>
          </a:xfrm>
          <a:prstGeom prst="rect">
            <a:avLst/>
          </a:prstGeom>
        </p:spPr>
      </p:pic>
      <p:sp>
        <p:nvSpPr>
          <p:cNvPr id="2" name="Title Placeholder 1"/>
          <p:cNvSpPr>
            <a:spLocks noGrp="1"/>
          </p:cNvSpPr>
          <p:nvPr>
            <p:ph type="title"/>
          </p:nvPr>
        </p:nvSpPr>
        <p:spPr>
          <a:xfrm>
            <a:off x="712788" y="237892"/>
            <a:ext cx="9266238" cy="990071"/>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12788" y="1386100"/>
            <a:ext cx="9266238" cy="39204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682383" y="5505905"/>
            <a:ext cx="1781969" cy="316273"/>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3"/>
          </p:nvPr>
        </p:nvSpPr>
        <p:spPr>
          <a:xfrm>
            <a:off x="712787" y="5505905"/>
            <a:ext cx="3385741" cy="316273"/>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AU">
              <a:solidFill>
                <a:srgbClr val="FFFFFF"/>
              </a:solidFill>
            </a:endParaRPr>
          </a:p>
        </p:txBody>
      </p:sp>
      <p:sp>
        <p:nvSpPr>
          <p:cNvPr id="6" name="Slide Number Placeholder 5"/>
          <p:cNvSpPr>
            <a:spLocks noGrp="1"/>
          </p:cNvSpPr>
          <p:nvPr>
            <p:ph type="sldNum" sz="quarter" idx="4"/>
          </p:nvPr>
        </p:nvSpPr>
        <p:spPr>
          <a:xfrm>
            <a:off x="8820746" y="5505905"/>
            <a:ext cx="1158280" cy="316273"/>
          </a:xfrm>
          <a:prstGeom prst="rect">
            <a:avLst/>
          </a:prstGeom>
        </p:spPr>
        <p:txBody>
          <a:bodyPr vert="horz" lIns="91440" tIns="45720" rIns="91440" bIns="45720" rtlCol="0" anchor="ctr"/>
          <a:lstStyle>
            <a:lvl1pPr algn="r">
              <a:defRPr sz="1100" baseline="0">
                <a:solidFill>
                  <a:schemeClr val="tx1"/>
                </a:solidFill>
              </a:defRPr>
            </a:lvl1p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225685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3"/>
            <a:ext cx="10691813" cy="5940425"/>
          </a:xfrm>
          <a:prstGeom prst="rect">
            <a:avLst/>
          </a:prstGeom>
        </p:spPr>
      </p:pic>
      <p:sp>
        <p:nvSpPr>
          <p:cNvPr id="2" name="Title Placeholder 1"/>
          <p:cNvSpPr>
            <a:spLocks noGrp="1"/>
          </p:cNvSpPr>
          <p:nvPr>
            <p:ph type="title"/>
          </p:nvPr>
        </p:nvSpPr>
        <p:spPr>
          <a:xfrm>
            <a:off x="712788" y="237892"/>
            <a:ext cx="9266238" cy="990071"/>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12788" y="1386100"/>
            <a:ext cx="9266238" cy="39204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682383" y="5505904"/>
            <a:ext cx="1781969" cy="316273"/>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3"/>
          </p:nvPr>
        </p:nvSpPr>
        <p:spPr>
          <a:xfrm>
            <a:off x="712787" y="5505904"/>
            <a:ext cx="3385741" cy="316273"/>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AU">
              <a:solidFill>
                <a:srgbClr val="FFFFFF"/>
              </a:solidFill>
            </a:endParaRPr>
          </a:p>
        </p:txBody>
      </p:sp>
      <p:sp>
        <p:nvSpPr>
          <p:cNvPr id="6" name="Slide Number Placeholder 5"/>
          <p:cNvSpPr>
            <a:spLocks noGrp="1"/>
          </p:cNvSpPr>
          <p:nvPr>
            <p:ph type="sldNum" sz="quarter" idx="4"/>
          </p:nvPr>
        </p:nvSpPr>
        <p:spPr>
          <a:xfrm>
            <a:off x="8820746" y="5505904"/>
            <a:ext cx="1158280" cy="316273"/>
          </a:xfrm>
          <a:prstGeom prst="rect">
            <a:avLst/>
          </a:prstGeom>
        </p:spPr>
        <p:txBody>
          <a:bodyPr vert="horz" lIns="91440" tIns="45720" rIns="91440" bIns="45720" rtlCol="0" anchor="ctr"/>
          <a:lstStyle>
            <a:lvl1pPr algn="r">
              <a:defRPr sz="1100" baseline="0">
                <a:solidFill>
                  <a:schemeClr val="tx1"/>
                </a:solidFill>
              </a:defRPr>
            </a:lvl1p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2532112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3"/>
            <a:ext cx="10691813" cy="5940425"/>
          </a:xfrm>
          <a:prstGeom prst="rect">
            <a:avLst/>
          </a:prstGeom>
        </p:spPr>
      </p:pic>
      <p:sp>
        <p:nvSpPr>
          <p:cNvPr id="2" name="Title Placeholder 1"/>
          <p:cNvSpPr>
            <a:spLocks noGrp="1"/>
          </p:cNvSpPr>
          <p:nvPr>
            <p:ph type="title"/>
          </p:nvPr>
        </p:nvSpPr>
        <p:spPr>
          <a:xfrm>
            <a:off x="712788" y="237892"/>
            <a:ext cx="9266238" cy="990071"/>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12788" y="1386100"/>
            <a:ext cx="9266238" cy="39204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682383" y="5505901"/>
            <a:ext cx="1781969" cy="316273"/>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3"/>
          </p:nvPr>
        </p:nvSpPr>
        <p:spPr>
          <a:xfrm>
            <a:off x="712787" y="5505901"/>
            <a:ext cx="3385741" cy="316273"/>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AU">
              <a:solidFill>
                <a:srgbClr val="FFFFFF"/>
              </a:solidFill>
            </a:endParaRPr>
          </a:p>
        </p:txBody>
      </p:sp>
      <p:sp>
        <p:nvSpPr>
          <p:cNvPr id="6" name="Slide Number Placeholder 5"/>
          <p:cNvSpPr>
            <a:spLocks noGrp="1"/>
          </p:cNvSpPr>
          <p:nvPr>
            <p:ph type="sldNum" sz="quarter" idx="4"/>
          </p:nvPr>
        </p:nvSpPr>
        <p:spPr>
          <a:xfrm>
            <a:off x="8820746" y="5505901"/>
            <a:ext cx="1158280" cy="316273"/>
          </a:xfrm>
          <a:prstGeom prst="rect">
            <a:avLst/>
          </a:prstGeom>
        </p:spPr>
        <p:txBody>
          <a:bodyPr vert="horz" lIns="91440" tIns="45720" rIns="91440" bIns="45720" rtlCol="0" anchor="ctr"/>
          <a:lstStyle>
            <a:lvl1pPr algn="r">
              <a:defRPr sz="1100" baseline="0">
                <a:solidFill>
                  <a:schemeClr val="tx1"/>
                </a:solidFill>
              </a:defRPr>
            </a:lvl1p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2532112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0691813" cy="5940425"/>
          </a:xfrm>
          <a:prstGeom prst="rect">
            <a:avLst/>
          </a:prstGeom>
        </p:spPr>
      </p:pic>
      <p:sp>
        <p:nvSpPr>
          <p:cNvPr id="2" name="Title Placeholder 1"/>
          <p:cNvSpPr>
            <a:spLocks noGrp="1"/>
          </p:cNvSpPr>
          <p:nvPr>
            <p:ph type="title"/>
          </p:nvPr>
        </p:nvSpPr>
        <p:spPr>
          <a:xfrm>
            <a:off x="712788" y="237892"/>
            <a:ext cx="9266238" cy="990071"/>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12788" y="1386100"/>
            <a:ext cx="9266238" cy="39204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682383" y="5505894"/>
            <a:ext cx="1781969" cy="316273"/>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703E3D8-593D-4661-8903-51AA89FB9E32}" type="datetimeFigureOut">
              <a:rPr lang="en-AU" smtClean="0">
                <a:solidFill>
                  <a:srgbClr val="FFFFFF"/>
                </a:solidFill>
              </a:rPr>
              <a:pPr/>
              <a:t>13/10/2012</a:t>
            </a:fld>
            <a:endParaRPr lang="en-AU">
              <a:solidFill>
                <a:srgbClr val="FFFFFF"/>
              </a:solidFill>
            </a:endParaRPr>
          </a:p>
        </p:txBody>
      </p:sp>
      <p:sp>
        <p:nvSpPr>
          <p:cNvPr id="5" name="Footer Placeholder 4"/>
          <p:cNvSpPr>
            <a:spLocks noGrp="1"/>
          </p:cNvSpPr>
          <p:nvPr>
            <p:ph type="ftr" sz="quarter" idx="3"/>
          </p:nvPr>
        </p:nvSpPr>
        <p:spPr>
          <a:xfrm>
            <a:off x="712787" y="5505894"/>
            <a:ext cx="3385741" cy="316273"/>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AU">
              <a:solidFill>
                <a:srgbClr val="FFFFFF"/>
              </a:solidFill>
            </a:endParaRPr>
          </a:p>
        </p:txBody>
      </p:sp>
      <p:sp>
        <p:nvSpPr>
          <p:cNvPr id="6" name="Slide Number Placeholder 5"/>
          <p:cNvSpPr>
            <a:spLocks noGrp="1"/>
          </p:cNvSpPr>
          <p:nvPr>
            <p:ph type="sldNum" sz="quarter" idx="4"/>
          </p:nvPr>
        </p:nvSpPr>
        <p:spPr>
          <a:xfrm>
            <a:off x="8820746" y="5505894"/>
            <a:ext cx="1158280" cy="316273"/>
          </a:xfrm>
          <a:prstGeom prst="rect">
            <a:avLst/>
          </a:prstGeom>
        </p:spPr>
        <p:txBody>
          <a:bodyPr vert="horz" lIns="91440" tIns="45720" rIns="91440" bIns="45720" rtlCol="0" anchor="ctr"/>
          <a:lstStyle>
            <a:lvl1pPr algn="r">
              <a:defRPr sz="1100" baseline="0">
                <a:solidFill>
                  <a:schemeClr val="tx1"/>
                </a:solidFill>
              </a:defRPr>
            </a:lvl1p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90104110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hyperlink" Target="http://www.geodesignsummit.com/" TargetMode="External"/><Relationship Id="rId2" Type="http://schemas.openxmlformats.org/officeDocument/2006/relationships/image" Target="../media/image10.jp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lantilla PPT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3"/>
            <a:ext cx="10691812" cy="5940425"/>
          </a:xfrm>
          <a:prstGeom prst="rect">
            <a:avLst/>
          </a:prstGeom>
        </p:spPr>
      </p:pic>
      <p:sp>
        <p:nvSpPr>
          <p:cNvPr id="24" name="TextBox 1"/>
          <p:cNvSpPr txBox="1">
            <a:spLocks noChangeArrowheads="1"/>
          </p:cNvSpPr>
          <p:nvPr/>
        </p:nvSpPr>
        <p:spPr bwMode="auto">
          <a:xfrm>
            <a:off x="1688306" y="4553789"/>
            <a:ext cx="7162800" cy="931024"/>
          </a:xfrm>
          <a:prstGeom prst="rect">
            <a:avLst/>
          </a:prstGeom>
          <a:noFill/>
          <a:ln w="9525">
            <a:noFill/>
            <a:miter lim="800000"/>
            <a:headEnd/>
            <a:tailEnd/>
          </a:ln>
        </p:spPr>
        <p:txBody>
          <a:bodyPr wrap="square" lIns="0" tIns="0" rIns="0">
            <a:spAutoFit/>
          </a:bodyPr>
          <a:lstStyle/>
          <a:p>
            <a:pPr algn="ctr">
              <a:lnSpc>
                <a:spcPts val="2300"/>
              </a:lnSpc>
            </a:pPr>
            <a:r>
              <a:rPr lang="en-US" altLang="zh-CN" b="1" dirty="0" smtClean="0">
                <a:solidFill>
                  <a:srgbClr val="00B0F0"/>
                </a:solidFill>
                <a:latin typeface="ITC Franklin Gothic Book"/>
                <a:ea typeface="SimSun" pitchFamily="2" charset="-122"/>
                <a:cs typeface="ITC Franklin Gothic Book"/>
              </a:rPr>
              <a:t>The new Earth Observation: the added value for Smart Cities</a:t>
            </a:r>
          </a:p>
          <a:p>
            <a:pPr algn="ctr">
              <a:lnSpc>
                <a:spcPts val="2300"/>
              </a:lnSpc>
            </a:pPr>
            <a:r>
              <a:rPr lang="en-US" altLang="zh-CN" sz="1600" b="1" dirty="0" smtClean="0">
                <a:solidFill>
                  <a:srgbClr val="FFFF00"/>
                </a:solidFill>
                <a:latin typeface="ITC Franklin Gothic Book"/>
                <a:ea typeface="SimSun" pitchFamily="2" charset="-122"/>
                <a:cs typeface="ITC Franklin Gothic Book"/>
              </a:rPr>
              <a:t>Urban Areas – An Environmental Challenge  for Earth Observation</a:t>
            </a:r>
          </a:p>
          <a:p>
            <a:pPr algn="ctr">
              <a:lnSpc>
                <a:spcPts val="2300"/>
              </a:lnSpc>
            </a:pPr>
            <a:r>
              <a:rPr lang="en-US" altLang="zh-CN" sz="1400" b="1" dirty="0" smtClean="0">
                <a:solidFill>
                  <a:srgbClr val="FFFFFF"/>
                </a:solidFill>
                <a:latin typeface="ITC Franklin Gothic Book"/>
                <a:ea typeface="SimSun" pitchFamily="2" charset="-122"/>
                <a:cs typeface="ITC Franklin Gothic Book"/>
              </a:rPr>
              <a:t>Barcelona</a:t>
            </a:r>
            <a:endParaRPr lang="en-US" altLang="zh-CN" sz="1400" b="1" dirty="0">
              <a:solidFill>
                <a:srgbClr val="FFFFFF"/>
              </a:solidFill>
              <a:latin typeface="ITC Franklin Gothic Book"/>
              <a:ea typeface="SimSun" pitchFamily="2" charset="-122"/>
              <a:cs typeface="ITC Franklin Gothic Book"/>
            </a:endParaRPr>
          </a:p>
        </p:txBody>
      </p:sp>
      <p:sp>
        <p:nvSpPr>
          <p:cNvPr id="25" name="TextBox 1"/>
          <p:cNvSpPr txBox="1">
            <a:spLocks noChangeArrowheads="1"/>
          </p:cNvSpPr>
          <p:nvPr/>
        </p:nvSpPr>
        <p:spPr bwMode="auto">
          <a:xfrm>
            <a:off x="4507719" y="5484813"/>
            <a:ext cx="1567737" cy="225703"/>
          </a:xfrm>
          <a:prstGeom prst="rect">
            <a:avLst/>
          </a:prstGeom>
          <a:noFill/>
          <a:ln w="9525">
            <a:noFill/>
            <a:miter lim="800000"/>
            <a:headEnd/>
            <a:tailEnd/>
          </a:ln>
        </p:spPr>
        <p:txBody>
          <a:bodyPr wrap="none" lIns="0" tIns="0" rIns="0">
            <a:spAutoFit/>
          </a:bodyPr>
          <a:lstStyle/>
          <a:p>
            <a:pPr>
              <a:lnSpc>
                <a:spcPts val="1400"/>
              </a:lnSpc>
            </a:pPr>
            <a:r>
              <a:rPr lang="en-US" altLang="zh-CN" sz="1200" b="1" dirty="0">
                <a:solidFill>
                  <a:srgbClr val="FFFFFF"/>
                </a:solidFill>
                <a:latin typeface="ITC Franklin Gothic Book"/>
                <a:ea typeface="SimSun" pitchFamily="2" charset="-122"/>
                <a:cs typeface="ITC Franklin Gothic Book"/>
              </a:rPr>
              <a:t>13-15</a:t>
            </a:r>
            <a:r>
              <a:rPr lang="en-US" altLang="zh-CN" sz="1200" dirty="0">
                <a:latin typeface="ITC Franklin Gothic Book"/>
                <a:ea typeface="SimSun" pitchFamily="2" charset="-122"/>
                <a:cs typeface="ITC Franklin Gothic Book"/>
              </a:rPr>
              <a:t> </a:t>
            </a:r>
            <a:r>
              <a:rPr lang="en-US" altLang="zh-CN" sz="1200" b="1" dirty="0">
                <a:solidFill>
                  <a:srgbClr val="FFFFFF"/>
                </a:solidFill>
                <a:latin typeface="ITC Franklin Gothic Book"/>
                <a:ea typeface="SimSun" pitchFamily="2" charset="-122"/>
                <a:cs typeface="ITC Franklin Gothic Book"/>
              </a:rPr>
              <a:t>November</a:t>
            </a:r>
            <a:r>
              <a:rPr lang="en-US" altLang="zh-CN" sz="1200" dirty="0">
                <a:latin typeface="ITC Franklin Gothic Book"/>
                <a:ea typeface="SimSun" pitchFamily="2" charset="-122"/>
                <a:cs typeface="ITC Franklin Gothic Book"/>
              </a:rPr>
              <a:t> </a:t>
            </a:r>
            <a:r>
              <a:rPr lang="en-US" altLang="zh-CN" sz="1200" b="1" dirty="0">
                <a:solidFill>
                  <a:srgbClr val="FFFFFF"/>
                </a:solidFill>
                <a:latin typeface="ITC Franklin Gothic Book"/>
                <a:ea typeface="SimSun" pitchFamily="2" charset="-122"/>
                <a:cs typeface="ITC Franklin Gothic Book"/>
              </a:rPr>
              <a:t>2012</a:t>
            </a:r>
          </a:p>
        </p:txBody>
      </p:sp>
      <p:sp>
        <p:nvSpPr>
          <p:cNvPr id="26" name="TextBox 1"/>
          <p:cNvSpPr txBox="1">
            <a:spLocks noChangeArrowheads="1"/>
          </p:cNvSpPr>
          <p:nvPr/>
        </p:nvSpPr>
        <p:spPr bwMode="auto">
          <a:xfrm>
            <a:off x="4641056" y="5691410"/>
            <a:ext cx="1380186" cy="174407"/>
          </a:xfrm>
          <a:prstGeom prst="rect">
            <a:avLst/>
          </a:prstGeom>
          <a:noFill/>
          <a:ln w="9525">
            <a:noFill/>
            <a:miter lim="800000"/>
            <a:headEnd/>
            <a:tailEnd/>
          </a:ln>
        </p:spPr>
        <p:txBody>
          <a:bodyPr wrap="none" lIns="0" tIns="0" rIns="0">
            <a:spAutoFit/>
          </a:bodyPr>
          <a:lstStyle/>
          <a:p>
            <a:pPr>
              <a:lnSpc>
                <a:spcPts val="1000"/>
              </a:lnSpc>
            </a:pPr>
            <a:r>
              <a:rPr lang="en-US" altLang="zh-CN" sz="1000" dirty="0">
                <a:solidFill>
                  <a:srgbClr val="FFFFFF"/>
                </a:solidFill>
                <a:latin typeface="ITC Franklin Gothic Book"/>
                <a:ea typeface="SimSun" pitchFamily="2" charset="-122"/>
                <a:cs typeface="ITC Franklin Gothic Book"/>
              </a:rPr>
              <a:t>www.smartcityexpo.com</a:t>
            </a:r>
          </a:p>
        </p:txBody>
      </p:sp>
      <p:pic>
        <p:nvPicPr>
          <p:cNvPr id="27" name="2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85" y="2665412"/>
            <a:ext cx="1451121" cy="759492"/>
          </a:xfrm>
          <a:prstGeom prst="rect">
            <a:avLst/>
          </a:prstGeom>
        </p:spPr>
      </p:pic>
      <p:pic>
        <p:nvPicPr>
          <p:cNvPr id="36" name="3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1950" y="1860740"/>
            <a:ext cx="4594869" cy="2404877"/>
          </a:xfrm>
          <a:prstGeom prst="rect">
            <a:avLst/>
          </a:prstGeom>
        </p:spPr>
      </p:pic>
    </p:spTree>
    <p:extLst>
      <p:ext uri="{BB962C8B-B14F-4D97-AF65-F5344CB8AC3E}">
        <p14:creationId xmlns:p14="http://schemas.microsoft.com/office/powerpoint/2010/main" val="1242920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6" y="150812"/>
            <a:ext cx="6019800" cy="522519"/>
          </a:xfrm>
        </p:spPr>
        <p:txBody>
          <a:bodyPr/>
          <a:lstStyle/>
          <a:p>
            <a:r>
              <a:rPr lang="en-AU" dirty="0" err="1" smtClean="0"/>
              <a:t>Nighttime</a:t>
            </a:r>
            <a:r>
              <a:rPr lang="en-AU" dirty="0" smtClean="0"/>
              <a:t> Imagery of the Earth</a:t>
            </a:r>
            <a:endParaRPr lang="en-AU" dirty="0"/>
          </a:p>
        </p:txBody>
      </p:sp>
      <p:sp>
        <p:nvSpPr>
          <p:cNvPr id="3" name="Content Placeholder 2"/>
          <p:cNvSpPr>
            <a:spLocks noGrp="1"/>
          </p:cNvSpPr>
          <p:nvPr>
            <p:ph sz="quarter" idx="13"/>
          </p:nvPr>
        </p:nvSpPr>
        <p:spPr>
          <a:xfrm>
            <a:off x="240506" y="684213"/>
            <a:ext cx="5867400" cy="4724400"/>
          </a:xfrm>
        </p:spPr>
        <p:txBody>
          <a:bodyPr>
            <a:normAutofit fontScale="92500" lnSpcReduction="10000"/>
          </a:bodyPr>
          <a:lstStyle/>
          <a:p>
            <a:pPr marL="0" indent="0">
              <a:buNone/>
            </a:pPr>
            <a:r>
              <a:rPr lang="en-AU" b="1" dirty="0" smtClean="0">
                <a:solidFill>
                  <a:srgbClr val="FFC000"/>
                </a:solidFill>
              </a:rPr>
              <a:t>Observations of the earth from space at night are compelling.</a:t>
            </a:r>
          </a:p>
          <a:p>
            <a:pPr marL="0" indent="0">
              <a:buNone/>
            </a:pPr>
            <a:r>
              <a:rPr lang="en-AU" b="1" dirty="0" smtClean="0">
                <a:solidFill>
                  <a:srgbClr val="FFC000"/>
                </a:solidFill>
              </a:rPr>
              <a:t>Night-time imagery has been used to make proxy measures of:</a:t>
            </a:r>
          </a:p>
          <a:p>
            <a:pPr marL="0" indent="0">
              <a:buNone/>
            </a:pPr>
            <a:r>
              <a:rPr lang="en-AU" dirty="0">
                <a:solidFill>
                  <a:srgbClr val="FFC000"/>
                </a:solidFill>
              </a:rPr>
              <a:t>	</a:t>
            </a:r>
            <a:r>
              <a:rPr lang="en-AU" dirty="0" smtClean="0">
                <a:solidFill>
                  <a:srgbClr val="FFC000"/>
                </a:solidFill>
              </a:rPr>
              <a:t>1) Population and population density</a:t>
            </a:r>
          </a:p>
          <a:p>
            <a:pPr marL="0" indent="0">
              <a:buNone/>
            </a:pPr>
            <a:r>
              <a:rPr lang="en-AU" dirty="0">
                <a:solidFill>
                  <a:srgbClr val="FFC000"/>
                </a:solidFill>
              </a:rPr>
              <a:t>	</a:t>
            </a:r>
            <a:r>
              <a:rPr lang="en-AU" dirty="0" smtClean="0">
                <a:solidFill>
                  <a:srgbClr val="FFC000"/>
                </a:solidFill>
              </a:rPr>
              <a:t>2) Human settlements and urban &amp; exurban areas</a:t>
            </a:r>
          </a:p>
          <a:p>
            <a:pPr marL="0" indent="0">
              <a:buNone/>
            </a:pPr>
            <a:r>
              <a:rPr lang="en-AU" dirty="0">
                <a:solidFill>
                  <a:srgbClr val="FFC000"/>
                </a:solidFill>
              </a:rPr>
              <a:t>	</a:t>
            </a:r>
            <a:r>
              <a:rPr lang="en-AU" dirty="0" smtClean="0">
                <a:solidFill>
                  <a:srgbClr val="FFC000"/>
                </a:solidFill>
              </a:rPr>
              <a:t>3) Formal and informal economic activity</a:t>
            </a:r>
          </a:p>
          <a:p>
            <a:pPr marL="0" indent="0">
              <a:buNone/>
            </a:pPr>
            <a:r>
              <a:rPr lang="en-AU" dirty="0">
                <a:solidFill>
                  <a:srgbClr val="FFC000"/>
                </a:solidFill>
              </a:rPr>
              <a:t>	</a:t>
            </a:r>
            <a:r>
              <a:rPr lang="en-AU" dirty="0" smtClean="0">
                <a:solidFill>
                  <a:srgbClr val="FFC000"/>
                </a:solidFill>
              </a:rPr>
              <a:t>4) Energy consumption and CO</a:t>
            </a:r>
            <a:r>
              <a:rPr lang="en-AU" baseline="-25000" dirty="0" smtClean="0">
                <a:solidFill>
                  <a:srgbClr val="FFC000"/>
                </a:solidFill>
              </a:rPr>
              <a:t>2</a:t>
            </a:r>
            <a:r>
              <a:rPr lang="en-AU" dirty="0" smtClean="0">
                <a:solidFill>
                  <a:srgbClr val="FFC000"/>
                </a:solidFill>
              </a:rPr>
              <a:t> emissions</a:t>
            </a:r>
          </a:p>
          <a:p>
            <a:pPr marL="0" indent="0">
              <a:buNone/>
            </a:pPr>
            <a:r>
              <a:rPr lang="en-AU" dirty="0">
                <a:solidFill>
                  <a:srgbClr val="FFC000"/>
                </a:solidFill>
              </a:rPr>
              <a:t>	</a:t>
            </a:r>
            <a:r>
              <a:rPr lang="en-AU" dirty="0" smtClean="0">
                <a:solidFill>
                  <a:srgbClr val="FFC000"/>
                </a:solidFill>
              </a:rPr>
              <a:t>5) Human appropriation of NPP</a:t>
            </a:r>
          </a:p>
          <a:p>
            <a:pPr marL="0" indent="0">
              <a:buNone/>
            </a:pPr>
            <a:r>
              <a:rPr lang="en-AU" dirty="0">
                <a:solidFill>
                  <a:srgbClr val="FFC000"/>
                </a:solidFill>
              </a:rPr>
              <a:t>	</a:t>
            </a:r>
            <a:r>
              <a:rPr lang="en-AU" dirty="0" smtClean="0">
                <a:solidFill>
                  <a:srgbClr val="FFC000"/>
                </a:solidFill>
              </a:rPr>
              <a:t>6) Gas Flaring and Lantern Fishing</a:t>
            </a:r>
          </a:p>
          <a:p>
            <a:pPr marL="0" indent="0">
              <a:buNone/>
            </a:pPr>
            <a:r>
              <a:rPr lang="en-AU" dirty="0">
                <a:solidFill>
                  <a:srgbClr val="FFC000"/>
                </a:solidFill>
              </a:rPr>
              <a:t>	</a:t>
            </a:r>
            <a:r>
              <a:rPr lang="en-AU" dirty="0" smtClean="0">
                <a:solidFill>
                  <a:srgbClr val="FFC000"/>
                </a:solidFill>
              </a:rPr>
              <a:t>7) Ecological Footprints </a:t>
            </a:r>
          </a:p>
          <a:p>
            <a:pPr marL="0" indent="0">
              <a:buNone/>
            </a:pPr>
            <a:r>
              <a:rPr lang="en-AU" b="1" dirty="0" smtClean="0">
                <a:solidFill>
                  <a:srgbClr val="FFC000"/>
                </a:solidFill>
              </a:rPr>
              <a:t>Despite the demonstrated potential that nocturnal observations of the earth have for making proxy measures of numerous anthropogenic impacts - Very few satellite observation platforms are designed for, or capable of, making </a:t>
            </a:r>
            <a:r>
              <a:rPr lang="en-AU" b="1" dirty="0" err="1" smtClean="0">
                <a:solidFill>
                  <a:srgbClr val="FFC000"/>
                </a:solidFill>
              </a:rPr>
              <a:t>nighttime</a:t>
            </a:r>
            <a:r>
              <a:rPr lang="en-AU" b="1" dirty="0" smtClean="0">
                <a:solidFill>
                  <a:srgbClr val="FFC000"/>
                </a:solidFill>
              </a:rPr>
              <a:t> observations of the earth</a:t>
            </a:r>
          </a:p>
          <a:p>
            <a:pPr marL="0" indent="0">
              <a:buNone/>
            </a:pPr>
            <a:r>
              <a:rPr lang="en-AU" dirty="0"/>
              <a: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4106" y="216692"/>
            <a:ext cx="4281109" cy="321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17506" y="3427412"/>
            <a:ext cx="3292120" cy="369332"/>
          </a:xfrm>
          <a:prstGeom prst="rect">
            <a:avLst/>
          </a:prstGeom>
          <a:noFill/>
        </p:spPr>
        <p:txBody>
          <a:bodyPr wrap="none" rtlCol="0">
            <a:spAutoFit/>
          </a:bodyPr>
          <a:lstStyle/>
          <a:p>
            <a:r>
              <a:rPr lang="en-US" b="1" dirty="0" smtClean="0">
                <a:solidFill>
                  <a:srgbClr val="FFC000"/>
                </a:solidFill>
              </a:rPr>
              <a:t>Paris – ‘The city of light’ at twilight</a:t>
            </a:r>
            <a:endParaRPr lang="en-US" b="1" dirty="0">
              <a:solidFill>
                <a:srgbClr val="FFC000"/>
              </a:solidFill>
            </a:endParaRPr>
          </a:p>
        </p:txBody>
      </p:sp>
      <p:sp>
        <p:nvSpPr>
          <p:cNvPr id="5" name="TextBox 4"/>
          <p:cNvSpPr txBox="1"/>
          <p:nvPr/>
        </p:nvSpPr>
        <p:spPr>
          <a:xfrm>
            <a:off x="545306" y="5223946"/>
            <a:ext cx="9684061" cy="646331"/>
          </a:xfrm>
          <a:prstGeom prst="rect">
            <a:avLst/>
          </a:prstGeom>
          <a:noFill/>
        </p:spPr>
        <p:txBody>
          <a:bodyPr wrap="none" rtlCol="0">
            <a:spAutoFit/>
          </a:bodyPr>
          <a:lstStyle/>
          <a:p>
            <a:pPr algn="ctr"/>
            <a:r>
              <a:rPr lang="en-US" dirty="0" smtClean="0"/>
              <a:t>Proxy measures of these kinds of human activities may be of increasing utility in a world of decreasing resources.</a:t>
            </a:r>
          </a:p>
          <a:p>
            <a:pPr algn="ctr"/>
            <a:r>
              <a:rPr lang="en-US" dirty="0" smtClean="0"/>
              <a:t>Particularly as institutions weaken and public support for things like the American Community Survey wanes. </a:t>
            </a:r>
            <a:endParaRPr lang="en-US" dirty="0"/>
          </a:p>
        </p:txBody>
      </p:sp>
    </p:spTree>
    <p:extLst>
      <p:ext uri="{BB962C8B-B14F-4D97-AF65-F5344CB8AC3E}">
        <p14:creationId xmlns:p14="http://schemas.microsoft.com/office/powerpoint/2010/main" val="331355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06" y="150812"/>
            <a:ext cx="9266238" cy="598720"/>
          </a:xfrm>
        </p:spPr>
        <p:txBody>
          <a:bodyPr/>
          <a:lstStyle/>
          <a:p>
            <a:r>
              <a:rPr lang="en-US" dirty="0" smtClean="0"/>
              <a:t>Light Pollution in Urban Areas</a:t>
            </a:r>
            <a:endParaRPr lang="en-US" dirty="0"/>
          </a:p>
        </p:txBody>
      </p:sp>
      <p:sp>
        <p:nvSpPr>
          <p:cNvPr id="3" name="Content Placeholder 2"/>
          <p:cNvSpPr>
            <a:spLocks noGrp="1"/>
          </p:cNvSpPr>
          <p:nvPr>
            <p:ph sz="quarter" idx="13"/>
          </p:nvPr>
        </p:nvSpPr>
        <p:spPr>
          <a:xfrm>
            <a:off x="164306" y="760412"/>
            <a:ext cx="7620000" cy="2819400"/>
          </a:xfrm>
        </p:spPr>
        <p:txBody>
          <a:bodyPr/>
          <a:lstStyle/>
          <a:p>
            <a:pPr marL="0" indent="0">
              <a:buNone/>
            </a:pPr>
            <a:r>
              <a:rPr lang="en-US" sz="1800" b="1" dirty="0" smtClean="0">
                <a:solidFill>
                  <a:srgbClr val="FFC000"/>
                </a:solidFill>
              </a:rPr>
              <a:t>Despite the many useful proxy measures that can be made with nocturnal images of urban areas at night – Light Pollution is a serious problem…</a:t>
            </a:r>
          </a:p>
          <a:p>
            <a:pPr>
              <a:buAutoNum type="arabicParenR"/>
            </a:pPr>
            <a:r>
              <a:rPr lang="en-US" sz="1800" dirty="0" smtClean="0">
                <a:solidFill>
                  <a:srgbClr val="FFC000"/>
                </a:solidFill>
              </a:rPr>
              <a:t>Nighttime imagery has detrimental effects on wildlife</a:t>
            </a:r>
          </a:p>
          <a:p>
            <a:pPr>
              <a:buAutoNum type="arabicParenR"/>
            </a:pPr>
            <a:r>
              <a:rPr lang="en-US" sz="1800" dirty="0" smtClean="0">
                <a:solidFill>
                  <a:srgbClr val="FFC000"/>
                </a:solidFill>
              </a:rPr>
              <a:t>Light Pollution has negative health impacts (e.g. lower immunity, higher cancer)</a:t>
            </a:r>
          </a:p>
          <a:p>
            <a:pPr>
              <a:buAutoNum type="arabicParenR"/>
            </a:pPr>
            <a:r>
              <a:rPr lang="en-US" sz="1800" dirty="0" smtClean="0">
                <a:solidFill>
                  <a:srgbClr val="FFC000"/>
                </a:solidFill>
              </a:rPr>
              <a:t>Light pollution inhibits the breakdown of some toxic chemicals in smog</a:t>
            </a:r>
          </a:p>
          <a:p>
            <a:pPr>
              <a:buAutoNum type="arabicParenR"/>
            </a:pPr>
            <a:r>
              <a:rPr lang="en-US" sz="1800" dirty="0" smtClean="0">
                <a:solidFill>
                  <a:srgbClr val="FFC000"/>
                </a:solidFill>
              </a:rPr>
              <a:t>More than half the world’s children have never seen the Milky Way</a:t>
            </a:r>
          </a:p>
          <a:p>
            <a:pPr>
              <a:buAutoNum type="arabicParenR"/>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06" y="3122612"/>
            <a:ext cx="2514599" cy="184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106" y="3122612"/>
            <a:ext cx="2438400" cy="184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6706" y="3122612"/>
            <a:ext cx="2590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5306" y="5044686"/>
            <a:ext cx="5904180" cy="338554"/>
          </a:xfrm>
          <a:prstGeom prst="rect">
            <a:avLst/>
          </a:prstGeom>
          <a:noFill/>
        </p:spPr>
        <p:txBody>
          <a:bodyPr wrap="none" rtlCol="0">
            <a:spAutoFit/>
          </a:bodyPr>
          <a:lstStyle/>
          <a:p>
            <a:r>
              <a:rPr lang="en-US" sz="1600" dirty="0">
                <a:solidFill>
                  <a:schemeClr val="bg2">
                    <a:lumMod val="75000"/>
                    <a:lumOff val="25000"/>
                  </a:schemeClr>
                </a:solidFill>
              </a:rPr>
              <a:t>https://sites.google.com/site/skywalkdownunder/home/adelaide-light-pollution</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8106" y="150813"/>
            <a:ext cx="2857499"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906" y="5496480"/>
            <a:ext cx="10793339" cy="369332"/>
          </a:xfrm>
          <a:prstGeom prst="rect">
            <a:avLst/>
          </a:prstGeom>
          <a:noFill/>
        </p:spPr>
        <p:txBody>
          <a:bodyPr wrap="none" rtlCol="0">
            <a:spAutoFit/>
          </a:bodyPr>
          <a:lstStyle/>
          <a:p>
            <a:r>
              <a:rPr lang="en-US" b="1" dirty="0" smtClean="0"/>
              <a:t>“Smart Cities” will improve human health, reduce carbon footprints, and save wildlife by sending less light into space</a:t>
            </a:r>
            <a:endParaRPr lang="en-US" b="1" dirty="0"/>
          </a:p>
        </p:txBody>
      </p:sp>
      <p:sp>
        <p:nvSpPr>
          <p:cNvPr id="6" name="TextBox 5"/>
          <p:cNvSpPr txBox="1"/>
          <p:nvPr/>
        </p:nvSpPr>
        <p:spPr>
          <a:xfrm>
            <a:off x="6449486" y="3503612"/>
            <a:ext cx="1314784" cy="646331"/>
          </a:xfrm>
          <a:prstGeom prst="rect">
            <a:avLst/>
          </a:prstGeom>
          <a:noFill/>
        </p:spPr>
        <p:txBody>
          <a:bodyPr wrap="none" rtlCol="0">
            <a:spAutoFit/>
          </a:bodyPr>
          <a:lstStyle/>
          <a:p>
            <a:pPr algn="ctr"/>
            <a:r>
              <a:rPr lang="en-US" b="1" dirty="0" smtClean="0">
                <a:solidFill>
                  <a:srgbClr val="FFFF00"/>
                </a:solidFill>
              </a:rPr>
              <a:t>Smart -&gt;</a:t>
            </a:r>
          </a:p>
          <a:p>
            <a:pPr algn="ctr"/>
            <a:r>
              <a:rPr lang="en-US" b="1" dirty="0" smtClean="0">
                <a:solidFill>
                  <a:srgbClr val="FFFF00"/>
                </a:solidFill>
              </a:rPr>
              <a:t>&lt;- Not Smart</a:t>
            </a:r>
            <a:endParaRPr lang="en-US" b="1" dirty="0">
              <a:solidFill>
                <a:srgbClr val="FFFF00"/>
              </a:solidFill>
            </a:endParaRPr>
          </a:p>
        </p:txBody>
      </p:sp>
    </p:spTree>
    <p:extLst>
      <p:ext uri="{BB962C8B-B14F-4D97-AF65-F5344CB8AC3E}">
        <p14:creationId xmlns:p14="http://schemas.microsoft.com/office/powerpoint/2010/main" val="739661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79" y="101027"/>
            <a:ext cx="9266238" cy="561362"/>
          </a:xfrm>
        </p:spPr>
        <p:txBody>
          <a:bodyPr/>
          <a:lstStyle/>
          <a:p>
            <a:r>
              <a:rPr lang="en-AU" sz="3200" b="1" i="1" dirty="0" smtClean="0"/>
              <a:t>Living in the Solution</a:t>
            </a:r>
            <a:endParaRPr lang="en-AU" sz="3200" b="1" i="1" dirty="0"/>
          </a:p>
        </p:txBody>
      </p:sp>
      <p:sp>
        <p:nvSpPr>
          <p:cNvPr id="3" name="Content Placeholder 2"/>
          <p:cNvSpPr>
            <a:spLocks noGrp="1"/>
          </p:cNvSpPr>
          <p:nvPr>
            <p:ph sz="quarter" idx="13"/>
          </p:nvPr>
        </p:nvSpPr>
        <p:spPr>
          <a:xfrm>
            <a:off x="168394" y="684212"/>
            <a:ext cx="10397718" cy="5105400"/>
          </a:xfrm>
        </p:spPr>
        <p:txBody>
          <a:bodyPr>
            <a:normAutofit fontScale="77500" lnSpcReduction="20000"/>
          </a:bodyPr>
          <a:lstStyle/>
          <a:p>
            <a:r>
              <a:rPr lang="en-AU" sz="2600" b="1" dirty="0" smtClean="0">
                <a:solidFill>
                  <a:srgbClr val="FFC000"/>
                </a:solidFill>
              </a:rPr>
              <a:t>We will not talk about what ‘</a:t>
            </a:r>
            <a:r>
              <a:rPr lang="en-AU" sz="2600" b="1" dirty="0" smtClean="0">
                <a:solidFill>
                  <a:srgbClr val="C00000"/>
                </a:solidFill>
              </a:rPr>
              <a:t>Dumb Cities</a:t>
            </a:r>
            <a:r>
              <a:rPr lang="en-AU" sz="2600" b="1" dirty="0" smtClean="0">
                <a:solidFill>
                  <a:srgbClr val="FFC000"/>
                </a:solidFill>
              </a:rPr>
              <a:t>’ will do.</a:t>
            </a:r>
          </a:p>
          <a:p>
            <a:pPr lvl="1">
              <a:spcAft>
                <a:spcPts val="1800"/>
              </a:spcAft>
            </a:pPr>
            <a:r>
              <a:rPr lang="en-AU" sz="2300" b="1" i="1" dirty="0" smtClean="0">
                <a:solidFill>
                  <a:srgbClr val="FFC000"/>
                </a:solidFill>
              </a:rPr>
              <a:t>We have enough examples already.</a:t>
            </a:r>
          </a:p>
          <a:p>
            <a:r>
              <a:rPr lang="en-AU" sz="2600" b="1" dirty="0">
                <a:solidFill>
                  <a:srgbClr val="FFC000"/>
                </a:solidFill>
              </a:rPr>
              <a:t>How will ‘</a:t>
            </a:r>
            <a:r>
              <a:rPr lang="en-AU" sz="2600" b="1" dirty="0">
                <a:solidFill>
                  <a:srgbClr val="00B050"/>
                </a:solidFill>
              </a:rPr>
              <a:t>Smart Cities</a:t>
            </a:r>
            <a:r>
              <a:rPr lang="en-AU" sz="2600" b="1" dirty="0">
                <a:solidFill>
                  <a:srgbClr val="FFC000"/>
                </a:solidFill>
              </a:rPr>
              <a:t>’ behave in order to be around 10,000 years from now?</a:t>
            </a:r>
          </a:p>
          <a:p>
            <a:pPr lvl="1"/>
            <a:r>
              <a:rPr lang="en-AU" sz="2300" b="1" i="1" dirty="0">
                <a:solidFill>
                  <a:srgbClr val="FFC000"/>
                </a:solidFill>
              </a:rPr>
              <a:t>Stabilize their populations</a:t>
            </a:r>
          </a:p>
          <a:p>
            <a:pPr lvl="1"/>
            <a:r>
              <a:rPr lang="en-AU" sz="2300" b="1" i="1" dirty="0">
                <a:solidFill>
                  <a:srgbClr val="FFC000"/>
                </a:solidFill>
              </a:rPr>
              <a:t>Design </a:t>
            </a:r>
            <a:r>
              <a:rPr lang="en-AU" sz="2300" b="1" i="1" dirty="0" smtClean="0">
                <a:solidFill>
                  <a:srgbClr val="FFC000"/>
                </a:solidFill>
              </a:rPr>
              <a:t>and sustain a </a:t>
            </a:r>
            <a:r>
              <a:rPr lang="en-AU" sz="2300" b="1" i="1" dirty="0">
                <a:solidFill>
                  <a:srgbClr val="FFC000"/>
                </a:solidFill>
              </a:rPr>
              <a:t>steady state economy focused on improving human well-being rather than increasing flows of matter and energy.</a:t>
            </a:r>
          </a:p>
          <a:p>
            <a:pPr lvl="1"/>
            <a:r>
              <a:rPr lang="en-AU" sz="2300" b="1" i="1" dirty="0">
                <a:solidFill>
                  <a:srgbClr val="FFC000"/>
                </a:solidFill>
              </a:rPr>
              <a:t>Provide transportation, food, energy, and water to their population sustainably.</a:t>
            </a:r>
          </a:p>
          <a:p>
            <a:pPr lvl="1"/>
            <a:r>
              <a:rPr lang="en-AU" sz="2300" b="1" i="1" dirty="0">
                <a:solidFill>
                  <a:srgbClr val="FFC000"/>
                </a:solidFill>
              </a:rPr>
              <a:t>Identify, monitor, and leverage ecosystem services to improve well being.</a:t>
            </a:r>
          </a:p>
          <a:p>
            <a:pPr lvl="1"/>
            <a:r>
              <a:rPr lang="en-AU" sz="2300" b="1" i="1" dirty="0">
                <a:solidFill>
                  <a:srgbClr val="FFC000"/>
                </a:solidFill>
              </a:rPr>
              <a:t>Consist of active and engaged citizens who balance cooperation, competition, charity, and mutual coercion to achieve collective goals.</a:t>
            </a:r>
          </a:p>
          <a:p>
            <a:pPr marL="0" indent="0">
              <a:buNone/>
            </a:pPr>
            <a:endParaRPr lang="en-AU" sz="2600" b="1" dirty="0" smtClean="0">
              <a:solidFill>
                <a:srgbClr val="FFC000"/>
              </a:solidFill>
            </a:endParaRPr>
          </a:p>
          <a:p>
            <a:r>
              <a:rPr lang="en-AU" sz="2600" b="1" i="1" dirty="0" smtClean="0">
                <a:solidFill>
                  <a:srgbClr val="FFC000"/>
                </a:solidFill>
              </a:rPr>
              <a:t>Smart Cities will have to become big ‘Happy Families’ with resource limitations, competing interests, and all the other challenges we are all too familiar with. It is likely these challenges will scale non-linearly with population size.</a:t>
            </a:r>
            <a:endParaRPr lang="en-AU" sz="2300" b="1" i="1" dirty="0" smtClean="0">
              <a:solidFill>
                <a:srgbClr val="FFC000"/>
              </a:solidFill>
            </a:endParaRPr>
          </a:p>
          <a:p>
            <a:pPr lvl="1"/>
            <a:endParaRPr lang="en-AU" sz="2400" b="1" dirty="0">
              <a:solidFill>
                <a:srgbClr val="FFC000"/>
              </a:solidFill>
            </a:endParaRPr>
          </a:p>
        </p:txBody>
      </p:sp>
    </p:spTree>
    <p:extLst>
      <p:ext uri="{BB962C8B-B14F-4D97-AF65-F5344CB8AC3E}">
        <p14:creationId xmlns:p14="http://schemas.microsoft.com/office/powerpoint/2010/main" val="264580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314092"/>
            <a:ext cx="9266238" cy="522520"/>
          </a:xfrm>
        </p:spPr>
        <p:txBody>
          <a:bodyPr/>
          <a:lstStyle/>
          <a:p>
            <a:r>
              <a:rPr lang="en-US" sz="3600" dirty="0" smtClean="0"/>
              <a:t>Conclusion</a:t>
            </a:r>
            <a:endParaRPr lang="en-US" sz="3600" dirty="0"/>
          </a:p>
        </p:txBody>
      </p:sp>
      <p:sp>
        <p:nvSpPr>
          <p:cNvPr id="3" name="Content Placeholder 2"/>
          <p:cNvSpPr>
            <a:spLocks noGrp="1"/>
          </p:cNvSpPr>
          <p:nvPr>
            <p:ph sz="quarter" idx="13"/>
          </p:nvPr>
        </p:nvSpPr>
        <p:spPr>
          <a:xfrm>
            <a:off x="545306" y="1462299"/>
            <a:ext cx="9662318" cy="4174913"/>
          </a:xfrm>
        </p:spPr>
        <p:txBody>
          <a:bodyPr>
            <a:normAutofit lnSpcReduction="10000"/>
          </a:bodyPr>
          <a:lstStyle/>
          <a:p>
            <a:pPr>
              <a:buAutoNum type="arabicParenR"/>
            </a:pPr>
            <a:r>
              <a:rPr lang="en-US" sz="1800" b="1" dirty="0" smtClean="0">
                <a:solidFill>
                  <a:srgbClr val="FFC000"/>
                </a:solidFill>
              </a:rPr>
              <a:t>Support Proxy </a:t>
            </a:r>
            <a:r>
              <a:rPr lang="en-US" sz="1800" b="1" dirty="0">
                <a:solidFill>
                  <a:srgbClr val="FFC000"/>
                </a:solidFill>
              </a:rPr>
              <a:t>measures </a:t>
            </a:r>
            <a:r>
              <a:rPr lang="en-US" sz="1800" b="1" dirty="0" smtClean="0">
                <a:solidFill>
                  <a:srgbClr val="FFC000"/>
                </a:solidFill>
              </a:rPr>
              <a:t>of myriad phenomena via integration </a:t>
            </a:r>
            <a:r>
              <a:rPr lang="en-US" sz="1800" b="1" dirty="0">
                <a:solidFill>
                  <a:srgbClr val="FFC000"/>
                </a:solidFill>
              </a:rPr>
              <a:t>of diverse sources of </a:t>
            </a:r>
            <a:r>
              <a:rPr lang="en-US" sz="1800" b="1" dirty="0" smtClean="0">
                <a:solidFill>
                  <a:srgbClr val="FFC000"/>
                </a:solidFill>
              </a:rPr>
              <a:t>information</a:t>
            </a:r>
          </a:p>
          <a:p>
            <a:pPr marL="0" lvl="2" indent="0">
              <a:spcAft>
                <a:spcPts val="1200"/>
              </a:spcAft>
              <a:buNone/>
            </a:pPr>
            <a:r>
              <a:rPr lang="en-US" sz="1800" b="1" dirty="0">
                <a:solidFill>
                  <a:srgbClr val="FFC000"/>
                </a:solidFill>
              </a:rPr>
              <a:t>	</a:t>
            </a:r>
            <a:r>
              <a:rPr lang="en-US" sz="1800" b="1" dirty="0" smtClean="0">
                <a:solidFill>
                  <a:srgbClr val="FFC000"/>
                </a:solidFill>
              </a:rPr>
              <a:t>- </a:t>
            </a:r>
            <a:r>
              <a:rPr lang="en-US" sz="1800" dirty="0">
                <a:solidFill>
                  <a:srgbClr val="FFC000"/>
                </a:solidFill>
              </a:rPr>
              <a:t>Cell phone data, VGI, nighttime imagery, LIDAR, </a:t>
            </a:r>
            <a:r>
              <a:rPr lang="en-US" sz="1800" dirty="0" err="1">
                <a:solidFill>
                  <a:srgbClr val="FFC000"/>
                </a:solidFill>
              </a:rPr>
              <a:t>hyperspectral</a:t>
            </a:r>
            <a:r>
              <a:rPr lang="en-US" sz="1800" dirty="0">
                <a:solidFill>
                  <a:srgbClr val="FFC000"/>
                </a:solidFill>
              </a:rPr>
              <a:t> </a:t>
            </a:r>
            <a:r>
              <a:rPr lang="en-US" sz="1800" dirty="0" smtClean="0">
                <a:solidFill>
                  <a:srgbClr val="FFC000"/>
                </a:solidFill>
              </a:rPr>
              <a:t>imagery</a:t>
            </a:r>
            <a:endParaRPr lang="en-US" sz="1800" b="1" dirty="0" smtClean="0">
              <a:solidFill>
                <a:srgbClr val="FFC000"/>
              </a:solidFill>
            </a:endParaRPr>
          </a:p>
          <a:p>
            <a:pPr marL="342900" lvl="2" indent="-342900">
              <a:buAutoNum type="arabicParenR" startAt="2"/>
            </a:pPr>
            <a:r>
              <a:rPr lang="en-US" sz="1800" b="1" dirty="0" smtClean="0">
                <a:solidFill>
                  <a:srgbClr val="FFC000"/>
                </a:solidFill>
              </a:rPr>
              <a:t>Establish </a:t>
            </a:r>
            <a:r>
              <a:rPr lang="en-US" sz="1800" b="1" dirty="0">
                <a:solidFill>
                  <a:srgbClr val="FFC000"/>
                </a:solidFill>
              </a:rPr>
              <a:t>and Continuously Measure “Urban Metabolism</a:t>
            </a:r>
            <a:r>
              <a:rPr lang="en-US" sz="1800" b="1" dirty="0" smtClean="0">
                <a:solidFill>
                  <a:srgbClr val="FFC000"/>
                </a:solidFill>
              </a:rPr>
              <a:t>”</a:t>
            </a:r>
          </a:p>
          <a:p>
            <a:pPr marL="457200" lvl="3" indent="0">
              <a:spcAft>
                <a:spcPts val="1200"/>
              </a:spcAft>
              <a:buNone/>
            </a:pPr>
            <a:r>
              <a:rPr lang="en-US" sz="1800" dirty="0">
                <a:solidFill>
                  <a:srgbClr val="FFC000"/>
                </a:solidFill>
              </a:rPr>
              <a:t>	</a:t>
            </a:r>
            <a:r>
              <a:rPr lang="en-US" sz="1800" dirty="0" smtClean="0">
                <a:solidFill>
                  <a:srgbClr val="FFC000"/>
                </a:solidFill>
              </a:rPr>
              <a:t>- Energy Flows, Water Flows, Food Flows, Waste Flows, People Flows, temperature, air quality</a:t>
            </a:r>
          </a:p>
          <a:p>
            <a:pPr marL="342900" lvl="2" indent="-342900">
              <a:buAutoNum type="arabicParenR" startAt="3"/>
            </a:pPr>
            <a:r>
              <a:rPr lang="en-US" sz="1800" b="1" dirty="0" smtClean="0">
                <a:solidFill>
                  <a:srgbClr val="FFC000"/>
                </a:solidFill>
              </a:rPr>
              <a:t>Map </a:t>
            </a:r>
            <a:r>
              <a:rPr lang="en-US" sz="1800" b="1" dirty="0">
                <a:solidFill>
                  <a:srgbClr val="FFC000"/>
                </a:solidFill>
              </a:rPr>
              <a:t>and monitor urban hinterlands and </a:t>
            </a:r>
            <a:r>
              <a:rPr lang="en-US" sz="1800" b="1" dirty="0" smtClean="0">
                <a:solidFill>
                  <a:srgbClr val="FFC000"/>
                </a:solidFill>
              </a:rPr>
              <a:t>identify &amp; characterize dependencies</a:t>
            </a:r>
          </a:p>
          <a:p>
            <a:pPr marL="914400" lvl="4" indent="0">
              <a:spcAft>
                <a:spcPts val="1200"/>
              </a:spcAft>
              <a:buNone/>
            </a:pPr>
            <a:r>
              <a:rPr lang="en-US" sz="1800" dirty="0" smtClean="0">
                <a:solidFill>
                  <a:srgbClr val="FFC000"/>
                </a:solidFill>
              </a:rPr>
              <a:t>- Wetlands, agricultural lands, watersheds, etc.</a:t>
            </a:r>
          </a:p>
          <a:p>
            <a:pPr marL="342900" lvl="2" indent="-342900">
              <a:buAutoNum type="arabicParenR" startAt="3"/>
            </a:pPr>
            <a:r>
              <a:rPr lang="en-US" sz="1800" b="1" dirty="0" smtClean="0">
                <a:solidFill>
                  <a:srgbClr val="FFC000"/>
                </a:solidFill>
              </a:rPr>
              <a:t>Disaster and Hazard Planning and Response</a:t>
            </a:r>
          </a:p>
          <a:p>
            <a:pPr marL="0" lvl="2" indent="0">
              <a:buNone/>
            </a:pPr>
            <a:r>
              <a:rPr lang="en-US" sz="1800" b="1" dirty="0" smtClean="0">
                <a:solidFill>
                  <a:srgbClr val="FFC000"/>
                </a:solidFill>
              </a:rPr>
              <a:t>	</a:t>
            </a:r>
            <a:r>
              <a:rPr lang="en-US" sz="1800" dirty="0" smtClean="0">
                <a:solidFill>
                  <a:srgbClr val="FFC000"/>
                </a:solidFill>
              </a:rPr>
              <a:t>- Built environment planning, damage assessment, early warning systems, smart traffic</a:t>
            </a:r>
          </a:p>
          <a:p>
            <a:pPr marL="0" lvl="2" indent="0">
              <a:buNone/>
            </a:pPr>
            <a:r>
              <a:rPr lang="en-US" sz="1800" b="1" dirty="0" smtClean="0">
                <a:solidFill>
                  <a:srgbClr val="FFC000"/>
                </a:solidFill>
              </a:rPr>
              <a:t>5)   Monitoring and Enforcement</a:t>
            </a:r>
          </a:p>
          <a:p>
            <a:pPr marL="914400" lvl="4" indent="0">
              <a:spcAft>
                <a:spcPts val="1200"/>
              </a:spcAft>
              <a:buNone/>
            </a:pPr>
            <a:r>
              <a:rPr lang="en-US" sz="1800" dirty="0" smtClean="0">
                <a:solidFill>
                  <a:srgbClr val="FFC000"/>
                </a:solidFill>
              </a:rPr>
              <a:t>- e.g. Foreground – background </a:t>
            </a:r>
            <a:r>
              <a:rPr lang="en-US" sz="1800" dirty="0" err="1" smtClean="0">
                <a:solidFill>
                  <a:srgbClr val="FFC000"/>
                </a:solidFill>
              </a:rPr>
              <a:t>hyperspectral</a:t>
            </a:r>
            <a:r>
              <a:rPr lang="en-US" sz="1800" dirty="0" smtClean="0">
                <a:solidFill>
                  <a:srgbClr val="FFC000"/>
                </a:solidFill>
              </a:rPr>
              <a:t> imagery of atmosphere for pollution monitoring</a:t>
            </a:r>
          </a:p>
          <a:p>
            <a:pPr marL="342900" lvl="2" indent="-342900">
              <a:buAutoNum type="arabicParenR" startAt="3"/>
            </a:pPr>
            <a:endParaRPr lang="en-US" sz="1800" b="1" dirty="0" smtClean="0">
              <a:solidFill>
                <a:srgbClr val="FFC000"/>
              </a:solidFill>
            </a:endParaRPr>
          </a:p>
          <a:p>
            <a:pPr marL="342900" lvl="2" indent="-342900">
              <a:buAutoNum type="arabicParenR" startAt="3"/>
            </a:pPr>
            <a:endParaRPr lang="en-US" sz="1800" b="1" dirty="0" smtClean="0">
              <a:solidFill>
                <a:srgbClr val="FFC000"/>
              </a:solidFill>
            </a:endParaRPr>
          </a:p>
          <a:p>
            <a:pPr marL="342900" lvl="2" indent="-342900">
              <a:buAutoNum type="arabicParenR" startAt="3"/>
            </a:pPr>
            <a:endParaRPr lang="en-US" sz="1800" b="1" dirty="0">
              <a:solidFill>
                <a:srgbClr val="FFC000"/>
              </a:solidFill>
            </a:endParaRPr>
          </a:p>
          <a:p>
            <a:pPr marL="342900" lvl="2" indent="-342900">
              <a:buFont typeface="Arial" pitchFamily="34" charset="0"/>
              <a:buAutoNum type="arabicParenR"/>
            </a:pPr>
            <a:endParaRPr lang="en-US" sz="1800" dirty="0">
              <a:solidFill>
                <a:srgbClr val="FFC000"/>
              </a:solidFill>
            </a:endParaRPr>
          </a:p>
          <a:p>
            <a:pPr>
              <a:buAutoNum type="arabicParenR"/>
            </a:pPr>
            <a:endParaRPr lang="en-US" sz="1800" b="1" dirty="0" smtClean="0">
              <a:solidFill>
                <a:srgbClr val="FFC000"/>
              </a:solidFill>
            </a:endParaRPr>
          </a:p>
          <a:p>
            <a:endParaRPr lang="en-US" dirty="0"/>
          </a:p>
        </p:txBody>
      </p:sp>
      <p:sp>
        <p:nvSpPr>
          <p:cNvPr id="4" name="TextBox 3"/>
          <p:cNvSpPr txBox="1"/>
          <p:nvPr/>
        </p:nvSpPr>
        <p:spPr>
          <a:xfrm>
            <a:off x="88106" y="836612"/>
            <a:ext cx="10453503" cy="461665"/>
          </a:xfrm>
          <a:prstGeom prst="rect">
            <a:avLst/>
          </a:prstGeom>
          <a:noFill/>
        </p:spPr>
        <p:txBody>
          <a:bodyPr wrap="none" rtlCol="0">
            <a:spAutoFit/>
          </a:bodyPr>
          <a:lstStyle/>
          <a:p>
            <a:r>
              <a:rPr lang="en-US" sz="2400" b="1" i="1" dirty="0" smtClean="0">
                <a:solidFill>
                  <a:srgbClr val="92D050"/>
                </a:solidFill>
                <a:latin typeface="Times New Roman" pitchFamily="18" charset="0"/>
                <a:cs typeface="Times New Roman" pitchFamily="18" charset="0"/>
              </a:rPr>
              <a:t>How will imagery support the establishment and maintenance of “Smart Cities”?</a:t>
            </a:r>
            <a:endParaRPr lang="en-US" sz="2400" b="1" i="1" dirty="0">
              <a:solidFill>
                <a:srgbClr val="92D050"/>
              </a:solidFill>
              <a:latin typeface="Times New Roman" pitchFamily="18" charset="0"/>
              <a:cs typeface="Times New Roman" pitchFamily="18" charset="0"/>
            </a:endParaRPr>
          </a:p>
        </p:txBody>
      </p:sp>
    </p:spTree>
    <p:extLst>
      <p:ext uri="{BB962C8B-B14F-4D97-AF65-F5344CB8AC3E}">
        <p14:creationId xmlns:p14="http://schemas.microsoft.com/office/powerpoint/2010/main" val="395617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1607" y="3905816"/>
            <a:ext cx="7734568" cy="997978"/>
          </a:xfrm>
        </p:spPr>
        <p:txBody>
          <a:bodyPr>
            <a:noAutofit/>
          </a:bodyPr>
          <a:lstStyle/>
          <a:p>
            <a:pPr algn="r">
              <a:spcBef>
                <a:spcPts val="0"/>
              </a:spcBef>
              <a:spcAft>
                <a:spcPts val="0"/>
              </a:spcAft>
            </a:pPr>
            <a:r>
              <a:rPr lang="en-AU" sz="2800" dirty="0" smtClean="0"/>
              <a:t>Some Alternative Future Observations </a:t>
            </a:r>
          </a:p>
          <a:p>
            <a:pPr algn="r">
              <a:spcBef>
                <a:spcPts val="0"/>
              </a:spcBef>
              <a:spcAft>
                <a:spcPts val="0"/>
              </a:spcAft>
            </a:pPr>
            <a:r>
              <a:rPr lang="en-AU" sz="2800" dirty="0" smtClean="0"/>
              <a:t>of the Earth from Space at Night</a:t>
            </a:r>
            <a:endParaRPr lang="en-AU" sz="2800" dirty="0"/>
          </a:p>
        </p:txBody>
      </p:sp>
      <p:sp>
        <p:nvSpPr>
          <p:cNvPr id="2" name="Title 1"/>
          <p:cNvSpPr>
            <a:spLocks noGrp="1"/>
          </p:cNvSpPr>
          <p:nvPr>
            <p:ph type="ctrTitle"/>
          </p:nvPr>
        </p:nvSpPr>
        <p:spPr>
          <a:xfrm>
            <a:off x="378292" y="2970212"/>
            <a:ext cx="9766836" cy="1010848"/>
          </a:xfrm>
        </p:spPr>
        <p:txBody>
          <a:bodyPr/>
          <a:lstStyle/>
          <a:p>
            <a:r>
              <a:rPr lang="en-AU" sz="4800" dirty="0" smtClean="0"/>
              <a:t>The Dark Side of the Earth</a:t>
            </a:r>
            <a:endParaRPr lang="en-AU" sz="4800" dirty="0"/>
          </a:p>
        </p:txBody>
      </p:sp>
      <p:sp>
        <p:nvSpPr>
          <p:cNvPr id="5" name="TextBox 4"/>
          <p:cNvSpPr txBox="1"/>
          <p:nvPr/>
        </p:nvSpPr>
        <p:spPr>
          <a:xfrm>
            <a:off x="41507" y="4834016"/>
            <a:ext cx="5575565" cy="1107996"/>
          </a:xfrm>
          <a:prstGeom prst="rect">
            <a:avLst/>
          </a:prstGeom>
          <a:noFill/>
        </p:spPr>
        <p:txBody>
          <a:bodyPr wrap="none" rtlCol="0">
            <a:spAutoFit/>
          </a:bodyPr>
          <a:lstStyle/>
          <a:p>
            <a:r>
              <a:rPr lang="en-AU" b="1" dirty="0" err="1" smtClean="0">
                <a:solidFill>
                  <a:srgbClr val="7E97AD">
                    <a:lumMod val="75000"/>
                  </a:srgbClr>
                </a:solidFill>
              </a:rPr>
              <a:t>Dr.</a:t>
            </a:r>
            <a:r>
              <a:rPr lang="en-AU" b="1" dirty="0" smtClean="0">
                <a:solidFill>
                  <a:srgbClr val="7E97AD">
                    <a:lumMod val="75000"/>
                  </a:srgbClr>
                </a:solidFill>
              </a:rPr>
              <a:t> Paul C. Sutton</a:t>
            </a:r>
          </a:p>
          <a:p>
            <a:r>
              <a:rPr lang="en-AU" sz="1600" b="1" dirty="0" smtClean="0">
                <a:solidFill>
                  <a:srgbClr val="7E97AD">
                    <a:lumMod val="75000"/>
                  </a:srgbClr>
                </a:solidFill>
              </a:rPr>
              <a:t>Barbara Hardy Institute &amp; School of Natural and Built Environments</a:t>
            </a:r>
          </a:p>
          <a:p>
            <a:r>
              <a:rPr lang="en-AU" sz="1600" b="1" dirty="0" smtClean="0">
                <a:solidFill>
                  <a:srgbClr val="7E97AD">
                    <a:lumMod val="75000"/>
                  </a:srgbClr>
                </a:solidFill>
              </a:rPr>
              <a:t>University of South Australia</a:t>
            </a:r>
          </a:p>
          <a:p>
            <a:r>
              <a:rPr lang="en-AU" sz="1600" b="1" dirty="0" smtClean="0">
                <a:solidFill>
                  <a:srgbClr val="7E97AD">
                    <a:lumMod val="75000"/>
                  </a:srgbClr>
                </a:solidFill>
              </a:rPr>
              <a:t>Adelaide, SA  Australia</a:t>
            </a:r>
            <a:endParaRPr lang="en-AU" sz="1600" b="1" dirty="0">
              <a:solidFill>
                <a:srgbClr val="7E97AD">
                  <a:lumMod val="75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71" y="101028"/>
            <a:ext cx="10322845" cy="286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378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696203" cy="278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841" y="2704120"/>
            <a:ext cx="4180953" cy="646331"/>
          </a:xfrm>
          <a:prstGeom prst="rect">
            <a:avLst/>
          </a:prstGeom>
          <a:noFill/>
        </p:spPr>
        <p:txBody>
          <a:bodyPr wrap="none" rtlCol="0">
            <a:spAutoFit/>
          </a:bodyPr>
          <a:lstStyle/>
          <a:p>
            <a:r>
              <a:rPr lang="en-AU" b="1" dirty="0" smtClean="0">
                <a:solidFill>
                  <a:srgbClr val="FFC000"/>
                </a:solidFill>
              </a:rPr>
              <a:t>The Dark Side of the Earth 10,000 years ago.</a:t>
            </a:r>
          </a:p>
          <a:p>
            <a:r>
              <a:rPr lang="en-AU" b="1" dirty="0" smtClean="0">
                <a:solidFill>
                  <a:srgbClr val="FFC000"/>
                </a:solidFill>
              </a:rPr>
              <a:t>Human Population roughly 7 MILLION.</a:t>
            </a:r>
            <a:endParaRPr lang="en-AU" b="1" dirty="0">
              <a:solidFill>
                <a:srgbClr val="FFC000"/>
              </a:solidFill>
            </a:endParaRPr>
          </a:p>
        </p:txBody>
      </p:sp>
      <p:pic>
        <p:nvPicPr>
          <p:cNvPr id="1028" name="Picture 4" descr="http://me2watson.files.wordpress.com/2012/05/night-5.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20375" r="80250"/>
                    </a14:imgEffect>
                  </a14:imgLayer>
                </a14:imgProps>
              </a:ext>
              <a:ext uri="{28A0092B-C50C-407E-A947-70E740481C1C}">
                <a14:useLocalDpi xmlns:a14="http://schemas.microsoft.com/office/drawing/2010/main" val="0"/>
              </a:ext>
            </a:extLst>
          </a:blip>
          <a:srcRect/>
          <a:stretch>
            <a:fillRect/>
          </a:stretch>
        </p:blipFill>
        <p:spPr bwMode="auto">
          <a:xfrm>
            <a:off x="5783328" y="38654"/>
            <a:ext cx="4866980" cy="2704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55821" y="2658344"/>
            <a:ext cx="4875053" cy="1077218"/>
          </a:xfrm>
          <a:prstGeom prst="rect">
            <a:avLst/>
          </a:prstGeom>
          <a:noFill/>
        </p:spPr>
        <p:txBody>
          <a:bodyPr wrap="none" rtlCol="0">
            <a:spAutoFit/>
          </a:bodyPr>
          <a:lstStyle/>
          <a:p>
            <a:pPr algn="r"/>
            <a:r>
              <a:rPr lang="en-AU" sz="2000" b="1" dirty="0">
                <a:solidFill>
                  <a:srgbClr val="FFC000"/>
                </a:solidFill>
              </a:rPr>
              <a:t>The Dark Side of the Earth </a:t>
            </a:r>
            <a:r>
              <a:rPr lang="en-AU" sz="2000" b="1" dirty="0" smtClean="0">
                <a:solidFill>
                  <a:srgbClr val="FFC000"/>
                </a:solidFill>
              </a:rPr>
              <a:t>Today.</a:t>
            </a:r>
            <a:endParaRPr lang="en-AU" sz="2000" b="1" dirty="0">
              <a:solidFill>
                <a:srgbClr val="FFC000"/>
              </a:solidFill>
            </a:endParaRPr>
          </a:p>
          <a:p>
            <a:pPr algn="r"/>
            <a:r>
              <a:rPr lang="en-AU" sz="2000" b="1" dirty="0">
                <a:solidFill>
                  <a:srgbClr val="FFC000"/>
                </a:solidFill>
              </a:rPr>
              <a:t>Human Population roughly 7 </a:t>
            </a:r>
            <a:r>
              <a:rPr lang="en-AU" sz="2000" b="1" dirty="0" smtClean="0">
                <a:solidFill>
                  <a:srgbClr val="FFC000"/>
                </a:solidFill>
              </a:rPr>
              <a:t>BILLION</a:t>
            </a:r>
            <a:r>
              <a:rPr lang="en-AU" b="1" dirty="0" smtClean="0">
                <a:solidFill>
                  <a:srgbClr val="FFC000"/>
                </a:solidFill>
              </a:rPr>
              <a:t>.</a:t>
            </a:r>
            <a:endParaRPr lang="en-AU" b="1" dirty="0">
              <a:solidFill>
                <a:srgbClr val="FFC000"/>
              </a:solidFill>
            </a:endParaRPr>
          </a:p>
          <a:p>
            <a:endParaRPr lang="en-AU" sz="2400" dirty="0">
              <a:solidFill>
                <a:srgbClr val="FFFFFF"/>
              </a:solidFill>
            </a:endParaRPr>
          </a:p>
        </p:txBody>
      </p:sp>
      <p:sp>
        <p:nvSpPr>
          <p:cNvPr id="6" name="Isosceles Triangle 5"/>
          <p:cNvSpPr/>
          <p:nvPr/>
        </p:nvSpPr>
        <p:spPr>
          <a:xfrm>
            <a:off x="9176267" y="1639540"/>
            <a:ext cx="1515543" cy="9979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0000"/>
              </a:solidFill>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3863" y="1697608"/>
            <a:ext cx="1518386" cy="99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914561" y="2970214"/>
            <a:ext cx="2610103" cy="1933581"/>
          </a:xfrm>
          <a:prstGeom prst="ellipse">
            <a:avLst/>
          </a:prstGeom>
          <a:noFill/>
          <a:ln w="4127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5" name="TextBox 4"/>
          <p:cNvSpPr txBox="1"/>
          <p:nvPr/>
        </p:nvSpPr>
        <p:spPr>
          <a:xfrm>
            <a:off x="4780908" y="2907839"/>
            <a:ext cx="699230" cy="1446550"/>
          </a:xfrm>
          <a:prstGeom prst="rect">
            <a:avLst/>
          </a:prstGeom>
          <a:noFill/>
        </p:spPr>
        <p:txBody>
          <a:bodyPr wrap="none" rtlCol="0">
            <a:spAutoFit/>
          </a:bodyPr>
          <a:lstStyle/>
          <a:p>
            <a:r>
              <a:rPr lang="en-AU" sz="8800" dirty="0" smtClean="0">
                <a:solidFill>
                  <a:srgbClr val="FFFFFF"/>
                </a:solidFill>
              </a:rPr>
              <a:t>?</a:t>
            </a:r>
            <a:endParaRPr lang="en-AU" sz="8800" dirty="0">
              <a:solidFill>
                <a:srgbClr val="FFFFFF"/>
              </a:solidFill>
            </a:endParaRPr>
          </a:p>
        </p:txBody>
      </p:sp>
      <p:sp>
        <p:nvSpPr>
          <p:cNvPr id="7" name="TextBox 6"/>
          <p:cNvSpPr txBox="1"/>
          <p:nvPr/>
        </p:nvSpPr>
        <p:spPr>
          <a:xfrm>
            <a:off x="4551800" y="4000132"/>
            <a:ext cx="1335622" cy="646331"/>
          </a:xfrm>
          <a:prstGeom prst="rect">
            <a:avLst/>
          </a:prstGeom>
          <a:noFill/>
        </p:spPr>
        <p:txBody>
          <a:bodyPr wrap="none" rtlCol="0">
            <a:spAutoFit/>
          </a:bodyPr>
          <a:lstStyle/>
          <a:p>
            <a:pPr algn="ctr"/>
            <a:r>
              <a:rPr lang="en-AU" dirty="0" smtClean="0">
                <a:solidFill>
                  <a:srgbClr val="FFFFFF"/>
                </a:solidFill>
              </a:rPr>
              <a:t>10,000 years </a:t>
            </a:r>
          </a:p>
          <a:p>
            <a:pPr algn="ctr"/>
            <a:r>
              <a:rPr lang="en-AU" dirty="0" smtClean="0">
                <a:solidFill>
                  <a:srgbClr val="FFFFFF"/>
                </a:solidFill>
              </a:rPr>
              <a:t>From now</a:t>
            </a:r>
            <a:endParaRPr lang="en-AU" dirty="0">
              <a:solidFill>
                <a:srgbClr val="FFFFFF"/>
              </a:solidFill>
            </a:endParaRPr>
          </a:p>
        </p:txBody>
      </p:sp>
      <p:sp>
        <p:nvSpPr>
          <p:cNvPr id="8" name="TextBox 7"/>
          <p:cNvSpPr txBox="1"/>
          <p:nvPr/>
        </p:nvSpPr>
        <p:spPr>
          <a:xfrm>
            <a:off x="3457020" y="5215664"/>
            <a:ext cx="3571811" cy="584775"/>
          </a:xfrm>
          <a:prstGeom prst="rect">
            <a:avLst/>
          </a:prstGeom>
          <a:noFill/>
        </p:spPr>
        <p:txBody>
          <a:bodyPr wrap="none" rtlCol="0">
            <a:spAutoFit/>
          </a:bodyPr>
          <a:lstStyle/>
          <a:p>
            <a:pPr algn="ctr"/>
            <a:r>
              <a:rPr lang="en-AU" sz="3200" dirty="0" smtClean="0">
                <a:solidFill>
                  <a:srgbClr val="C00000"/>
                </a:solidFill>
                <a:latin typeface="Baskerville Old Face" pitchFamily="18" charset="0"/>
              </a:rPr>
              <a:t>How Dark will it be?</a:t>
            </a:r>
            <a:endParaRPr lang="en-AU" sz="3200" dirty="0">
              <a:solidFill>
                <a:srgbClr val="C00000"/>
              </a:solidFill>
              <a:latin typeface="Baskerville Old Face" pitchFamily="18" charset="0"/>
            </a:endParaRPr>
          </a:p>
        </p:txBody>
      </p:sp>
    </p:spTree>
    <p:extLst>
      <p:ext uri="{BB962C8B-B14F-4D97-AF65-F5344CB8AC3E}">
        <p14:creationId xmlns:p14="http://schemas.microsoft.com/office/powerpoint/2010/main" val="1447205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88"/>
            <a:ext cx="9917906" cy="6201698"/>
          </a:xfrm>
          <a:prstGeom prst="rect">
            <a:avLst/>
          </a:prstGeom>
          <a:noFill/>
        </p:spPr>
        <p:txBody>
          <a:bodyPr wrap="square" rtlCol="0">
            <a:spAutoFit/>
          </a:bodyPr>
          <a:lstStyle/>
          <a:p>
            <a:endParaRPr lang="en-AU" sz="800" b="1" i="1" dirty="0" smtClean="0">
              <a:solidFill>
                <a:srgbClr val="FFFFFF"/>
              </a:solidFill>
            </a:endParaRPr>
          </a:p>
          <a:p>
            <a:r>
              <a:rPr lang="en-AU" sz="3200" b="1" i="1" dirty="0" smtClean="0">
                <a:solidFill>
                  <a:srgbClr val="FFFFFF"/>
                </a:solidFill>
              </a:rPr>
              <a:t>“Dark Side of the Earth” Observations in 10,000 years:</a:t>
            </a:r>
          </a:p>
          <a:p>
            <a:endParaRPr lang="en-AU" sz="2400" b="1" dirty="0">
              <a:solidFill>
                <a:srgbClr val="FFC000"/>
              </a:solidFill>
            </a:endParaRPr>
          </a:p>
          <a:p>
            <a:pPr marL="457200" indent="-457200">
              <a:spcAft>
                <a:spcPts val="600"/>
              </a:spcAft>
              <a:buFontTx/>
              <a:buAutoNum type="arabicParenR"/>
            </a:pPr>
            <a:r>
              <a:rPr lang="en-AU" sz="2000" b="1" dirty="0" smtClean="0">
                <a:solidFill>
                  <a:srgbClr val="FFC000"/>
                </a:solidFill>
              </a:rPr>
              <a:t>Totally Dark</a:t>
            </a:r>
          </a:p>
          <a:p>
            <a:pPr lvl="1"/>
            <a:r>
              <a:rPr lang="en-AU" sz="2000" dirty="0">
                <a:solidFill>
                  <a:srgbClr val="FFC000"/>
                </a:solidFill>
              </a:rPr>
              <a:t>	</a:t>
            </a:r>
            <a:r>
              <a:rPr lang="en-AU" sz="2000" dirty="0" smtClean="0">
                <a:solidFill>
                  <a:srgbClr val="FFC000"/>
                </a:solidFill>
              </a:rPr>
              <a:t>a) Nuclear War</a:t>
            </a:r>
          </a:p>
          <a:p>
            <a:pPr lvl="1"/>
            <a:r>
              <a:rPr lang="en-AU" sz="2000" dirty="0">
                <a:solidFill>
                  <a:srgbClr val="FFC000"/>
                </a:solidFill>
              </a:rPr>
              <a:t>	</a:t>
            </a:r>
            <a:r>
              <a:rPr lang="en-AU" sz="2000" dirty="0" smtClean="0">
                <a:solidFill>
                  <a:srgbClr val="FFC000"/>
                </a:solidFill>
              </a:rPr>
              <a:t>b) Ecological Collapse of Homo Sapiens</a:t>
            </a:r>
          </a:p>
          <a:p>
            <a:pPr lvl="1"/>
            <a:r>
              <a:rPr lang="en-AU" sz="2000" dirty="0">
                <a:solidFill>
                  <a:srgbClr val="FFC000"/>
                </a:solidFill>
              </a:rPr>
              <a:t>	</a:t>
            </a:r>
            <a:r>
              <a:rPr lang="en-AU" sz="2000" dirty="0" smtClean="0">
                <a:solidFill>
                  <a:srgbClr val="FFC000"/>
                </a:solidFill>
              </a:rPr>
              <a:t>c) ? – There are MANY paths that are not sustainable……</a:t>
            </a:r>
          </a:p>
          <a:p>
            <a:pPr lvl="1"/>
            <a:endParaRPr lang="en-AU" sz="2000" dirty="0" smtClean="0">
              <a:solidFill>
                <a:srgbClr val="FFC000"/>
              </a:solidFill>
            </a:endParaRPr>
          </a:p>
          <a:p>
            <a:pPr marL="457200" indent="-457200">
              <a:spcAft>
                <a:spcPts val="600"/>
              </a:spcAft>
              <a:buFontTx/>
              <a:buAutoNum type="arabicParenR"/>
            </a:pPr>
            <a:r>
              <a:rPr lang="en-AU" sz="2000" b="1" dirty="0" smtClean="0">
                <a:solidFill>
                  <a:srgbClr val="FFC000"/>
                </a:solidFill>
              </a:rPr>
              <a:t>Bright Spots in Patches</a:t>
            </a:r>
          </a:p>
          <a:p>
            <a:pPr lvl="1"/>
            <a:r>
              <a:rPr lang="en-AU" sz="2000" dirty="0">
                <a:solidFill>
                  <a:srgbClr val="FFC000"/>
                </a:solidFill>
              </a:rPr>
              <a:t>	</a:t>
            </a:r>
            <a:r>
              <a:rPr lang="en-AU" sz="2000" dirty="0" smtClean="0">
                <a:solidFill>
                  <a:srgbClr val="FFC000"/>
                </a:solidFill>
              </a:rPr>
              <a:t>a) Dead Zones (e.g. the movies ‘Children of Men’ &amp; ‘Total Recall II’)</a:t>
            </a:r>
          </a:p>
          <a:p>
            <a:pPr lvl="1"/>
            <a:r>
              <a:rPr lang="en-AU" sz="2000" dirty="0">
                <a:solidFill>
                  <a:srgbClr val="FFC000"/>
                </a:solidFill>
              </a:rPr>
              <a:t>	</a:t>
            </a:r>
            <a:r>
              <a:rPr lang="en-AU" sz="2000" dirty="0" smtClean="0">
                <a:solidFill>
                  <a:srgbClr val="FFC000"/>
                </a:solidFill>
              </a:rPr>
              <a:t>b) Some smart cities and some dumb cities?</a:t>
            </a:r>
          </a:p>
          <a:p>
            <a:pPr lvl="1"/>
            <a:endParaRPr lang="en-AU" sz="2000" dirty="0" smtClean="0">
              <a:solidFill>
                <a:srgbClr val="FFC000"/>
              </a:solidFill>
            </a:endParaRPr>
          </a:p>
          <a:p>
            <a:pPr marL="457200" indent="-457200">
              <a:spcAft>
                <a:spcPts val="600"/>
              </a:spcAft>
              <a:buFontTx/>
              <a:buAutoNum type="arabicParenR"/>
            </a:pPr>
            <a:r>
              <a:rPr lang="en-AU" sz="2000" b="1" dirty="0" smtClean="0">
                <a:solidFill>
                  <a:srgbClr val="FFC000"/>
                </a:solidFill>
              </a:rPr>
              <a:t>Similar to today with perhaps reduced brightness levels</a:t>
            </a:r>
          </a:p>
          <a:p>
            <a:pPr lvl="1"/>
            <a:r>
              <a:rPr lang="en-AU" sz="2000" dirty="0" smtClean="0">
                <a:solidFill>
                  <a:srgbClr val="FFC000"/>
                </a:solidFill>
              </a:rPr>
              <a:t>	a) Hopefully because we found a path to sustainability</a:t>
            </a:r>
          </a:p>
          <a:p>
            <a:pPr lvl="1"/>
            <a:r>
              <a:rPr lang="en-AU" sz="2000" dirty="0">
                <a:solidFill>
                  <a:srgbClr val="FFC000"/>
                </a:solidFill>
              </a:rPr>
              <a:t> </a:t>
            </a:r>
            <a:r>
              <a:rPr lang="en-AU" sz="2000" dirty="0" smtClean="0">
                <a:solidFill>
                  <a:srgbClr val="FFC000"/>
                </a:solidFill>
              </a:rPr>
              <a:t>          that included ‘Smart Cities’ for everyone.</a:t>
            </a:r>
          </a:p>
          <a:p>
            <a:pPr lvl="1"/>
            <a:endParaRPr lang="en-AU" sz="2000" dirty="0">
              <a:solidFill>
                <a:srgbClr val="FFC000"/>
              </a:solidFill>
            </a:endParaRPr>
          </a:p>
          <a:p>
            <a:pPr lvl="1"/>
            <a:endParaRPr lang="en-AU" sz="2000" dirty="0" smtClean="0">
              <a:solidFill>
                <a:srgbClr val="FFC000"/>
              </a:solidFill>
            </a:endParaRPr>
          </a:p>
          <a:p>
            <a:pPr lvl="1"/>
            <a:r>
              <a:rPr lang="en-AU" sz="2000" b="1" dirty="0" smtClean="0">
                <a:solidFill>
                  <a:srgbClr val="C00000"/>
                </a:solidFill>
              </a:rPr>
              <a:t>	Note: It is very unlikely there will be 7 </a:t>
            </a:r>
            <a:r>
              <a:rPr lang="en-AU" sz="2000" b="1" i="1" dirty="0" smtClean="0">
                <a:solidFill>
                  <a:srgbClr val="C00000"/>
                </a:solidFill>
              </a:rPr>
              <a:t>Trillion</a:t>
            </a:r>
            <a:r>
              <a:rPr lang="en-AU" sz="2000" b="1" dirty="0" smtClean="0">
                <a:solidFill>
                  <a:srgbClr val="C00000"/>
                </a:solidFill>
              </a:rPr>
              <a:t> people on the earth 10,000 years from now.</a:t>
            </a:r>
          </a:p>
          <a:p>
            <a:endParaRPr lang="en-AU" b="1" dirty="0">
              <a:solidFill>
                <a:srgbClr val="FFFFFF"/>
              </a:solidFill>
            </a:endParaRPr>
          </a:p>
        </p:txBody>
      </p:sp>
    </p:spTree>
    <p:extLst>
      <p:ext uri="{BB962C8B-B14F-4D97-AF65-F5344CB8AC3E}">
        <p14:creationId xmlns:p14="http://schemas.microsoft.com/office/powerpoint/2010/main" val="29431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79" y="113145"/>
            <a:ext cx="9266238" cy="611618"/>
          </a:xfrm>
        </p:spPr>
        <p:txBody>
          <a:bodyPr/>
          <a:lstStyle/>
          <a:p>
            <a:r>
              <a:rPr lang="en-AU" sz="3600" b="1" i="1" dirty="0" smtClean="0"/>
              <a:t>A Tale of Two Cities?</a:t>
            </a:r>
            <a:endParaRPr lang="en-AU" sz="3600" b="1" i="1" dirty="0"/>
          </a:p>
        </p:txBody>
      </p:sp>
      <p:sp>
        <p:nvSpPr>
          <p:cNvPr id="3" name="Content Placeholder 2"/>
          <p:cNvSpPr>
            <a:spLocks noGrp="1"/>
          </p:cNvSpPr>
          <p:nvPr>
            <p:ph sz="quarter" idx="13"/>
          </p:nvPr>
        </p:nvSpPr>
        <p:spPr>
          <a:xfrm>
            <a:off x="164306" y="761999"/>
            <a:ext cx="10397718" cy="5256213"/>
          </a:xfrm>
        </p:spPr>
        <p:txBody>
          <a:bodyPr>
            <a:normAutofit/>
          </a:bodyPr>
          <a:lstStyle/>
          <a:p>
            <a:pPr marL="0" indent="0">
              <a:buNone/>
            </a:pPr>
            <a:r>
              <a:rPr lang="en-AU" sz="2400" b="1" dirty="0" smtClean="0">
                <a:solidFill>
                  <a:srgbClr val="FFC000"/>
                </a:solidFill>
              </a:rPr>
              <a:t>A) Cities where Environmental Challenges are the people themselves.</a:t>
            </a:r>
          </a:p>
          <a:p>
            <a:pPr marL="0" indent="0">
              <a:buNone/>
            </a:pPr>
            <a:r>
              <a:rPr lang="en-AU" sz="1800" b="1" dirty="0" smtClean="0">
                <a:solidFill>
                  <a:srgbClr val="92D050"/>
                </a:solidFill>
                <a:latin typeface="Times New Roman" pitchFamily="18" charset="0"/>
                <a:cs typeface="Times New Roman" pitchFamily="18" charset="0"/>
              </a:rPr>
              <a:t>“</a:t>
            </a:r>
            <a:r>
              <a:rPr lang="en-AU" sz="1800" b="1" i="1" dirty="0" smtClean="0">
                <a:solidFill>
                  <a:srgbClr val="92D050"/>
                </a:solidFill>
                <a:latin typeface="Times New Roman" pitchFamily="18" charset="0"/>
                <a:cs typeface="Times New Roman" pitchFamily="18" charset="0"/>
              </a:rPr>
              <a:t>Repression is the only lasting philosophy. The dark deference of fear and slavery, my friend, will keep the dogs obedient to the whip, as long as this roof shuts out the sky.”</a:t>
            </a:r>
          </a:p>
          <a:p>
            <a:r>
              <a:rPr lang="en-AU" sz="1400" b="1" dirty="0" smtClean="0">
                <a:solidFill>
                  <a:srgbClr val="FFC000"/>
                </a:solidFill>
              </a:rPr>
              <a:t>The Marquis St. </a:t>
            </a:r>
            <a:r>
              <a:rPr lang="en-AU" sz="1400" b="1" dirty="0" err="1" smtClean="0">
                <a:solidFill>
                  <a:srgbClr val="FFC000"/>
                </a:solidFill>
              </a:rPr>
              <a:t>Evremenode</a:t>
            </a:r>
            <a:r>
              <a:rPr lang="en-AU" sz="1400" b="1" dirty="0" smtClean="0">
                <a:solidFill>
                  <a:srgbClr val="FFC000"/>
                </a:solidFill>
              </a:rPr>
              <a:t> to his nephew </a:t>
            </a:r>
            <a:r>
              <a:rPr lang="en-AU" sz="1400" b="1" dirty="0" err="1" smtClean="0">
                <a:solidFill>
                  <a:srgbClr val="FFC000"/>
                </a:solidFill>
              </a:rPr>
              <a:t>Darnay</a:t>
            </a:r>
            <a:r>
              <a:rPr lang="en-AU" sz="1400" b="1" dirty="0" smtClean="0">
                <a:solidFill>
                  <a:srgbClr val="FFC000"/>
                </a:solidFill>
              </a:rPr>
              <a:t> – From ‘A Tale of Two Cities’ by Charles Dickens</a:t>
            </a:r>
          </a:p>
          <a:p>
            <a:endParaRPr lang="en-AU" sz="1800" b="1" dirty="0">
              <a:solidFill>
                <a:srgbClr val="FFC000"/>
              </a:solidFill>
            </a:endParaRPr>
          </a:p>
          <a:p>
            <a:pPr marL="0" indent="0">
              <a:buNone/>
            </a:pPr>
            <a:r>
              <a:rPr lang="en-AU" sz="2400" b="1" dirty="0" smtClean="0">
                <a:solidFill>
                  <a:srgbClr val="FFC000"/>
                </a:solidFill>
              </a:rPr>
              <a:t>B) Cities where Environmental Challenges are faced cooperatively. </a:t>
            </a:r>
          </a:p>
          <a:p>
            <a:pPr marL="0" indent="0">
              <a:buNone/>
            </a:pPr>
            <a:r>
              <a:rPr lang="en-AU" sz="1800" b="1" dirty="0" smtClean="0">
                <a:solidFill>
                  <a:srgbClr val="92D050"/>
                </a:solidFill>
                <a:latin typeface="Times New Roman" pitchFamily="18" charset="0"/>
                <a:cs typeface="Times New Roman" pitchFamily="18" charset="0"/>
              </a:rPr>
              <a:t>“</a:t>
            </a:r>
            <a:r>
              <a:rPr lang="en-AU" sz="1800" b="1" i="1" dirty="0">
                <a:solidFill>
                  <a:srgbClr val="92D050"/>
                </a:solidFill>
                <a:latin typeface="Times New Roman" pitchFamily="18" charset="0"/>
                <a:cs typeface="Times New Roman" pitchFamily="18" charset="0"/>
              </a:rPr>
              <a:t>Happy families are all alike; every unhappy family is unhappy in its own </a:t>
            </a:r>
            <a:r>
              <a:rPr lang="en-AU" sz="1800" b="1" i="1" dirty="0" smtClean="0">
                <a:solidFill>
                  <a:srgbClr val="92D050"/>
                </a:solidFill>
                <a:latin typeface="Times New Roman" pitchFamily="18" charset="0"/>
                <a:cs typeface="Times New Roman" pitchFamily="18" charset="0"/>
              </a:rPr>
              <a:t>way.”</a:t>
            </a:r>
          </a:p>
          <a:p>
            <a:r>
              <a:rPr lang="en-AU" sz="1400" b="1" dirty="0" smtClean="0">
                <a:solidFill>
                  <a:srgbClr val="FFC000"/>
                </a:solidFill>
              </a:rPr>
              <a:t>The opening line of ‘Anna Karenina’ by Leo Tolstoy</a:t>
            </a:r>
            <a:endParaRPr lang="en-AU" sz="1400" b="1" dirty="0">
              <a:solidFill>
                <a:srgbClr val="FFC000"/>
              </a:solidFill>
            </a:endParaRPr>
          </a:p>
          <a:p>
            <a:pPr marL="0" indent="0">
              <a:spcBef>
                <a:spcPts val="1800"/>
              </a:spcBef>
              <a:spcAft>
                <a:spcPts val="1800"/>
              </a:spcAft>
              <a:buNone/>
            </a:pPr>
            <a:r>
              <a:rPr lang="en-AU" sz="2400" b="1" dirty="0" smtClean="0">
                <a:solidFill>
                  <a:srgbClr val="FFC000"/>
                </a:solidFill>
              </a:rPr>
              <a:t>What will the ‘Happy Family’ Cities look like?   </a:t>
            </a:r>
          </a:p>
          <a:p>
            <a:pPr marL="0" indent="0">
              <a:spcAft>
                <a:spcPts val="1800"/>
              </a:spcAft>
              <a:buNone/>
            </a:pPr>
            <a:r>
              <a:rPr lang="en-AU" sz="2400" b="1" dirty="0">
                <a:solidFill>
                  <a:srgbClr val="FFC000"/>
                </a:solidFill>
              </a:rPr>
              <a:t>	</a:t>
            </a:r>
            <a:r>
              <a:rPr lang="en-AU" sz="2400" b="1" dirty="0" smtClean="0">
                <a:solidFill>
                  <a:srgbClr val="FFC000"/>
                </a:solidFill>
              </a:rPr>
              <a:t>	       </a:t>
            </a:r>
            <a:r>
              <a:rPr lang="en-AU" sz="2400" b="1" dirty="0">
                <a:solidFill>
                  <a:srgbClr val="FFC000"/>
                </a:solidFill>
              </a:rPr>
              <a:t>	</a:t>
            </a:r>
            <a:r>
              <a:rPr lang="en-AU" sz="2400" b="1" dirty="0" smtClean="0">
                <a:solidFill>
                  <a:srgbClr val="FFC000"/>
                </a:solidFill>
              </a:rPr>
              <a:t>	What are the common attributes of ‘Smart Cities’?</a:t>
            </a:r>
          </a:p>
          <a:p>
            <a:pPr marL="0" indent="0" algn="ctr">
              <a:buNone/>
            </a:pPr>
            <a:r>
              <a:rPr lang="en-AU" sz="2400" dirty="0" smtClean="0"/>
              <a:t>Sadly, I believe Failure IS an option. If we fail to pull off ‘B’ we’ll devolve to ‘A’.</a:t>
            </a:r>
          </a:p>
          <a:p>
            <a:pPr marL="0" indent="0">
              <a:buNone/>
            </a:pPr>
            <a:endParaRPr lang="en-AU" sz="1800" b="1" dirty="0">
              <a:solidFill>
                <a:srgbClr val="FFC000"/>
              </a:solidFill>
            </a:endParaRPr>
          </a:p>
        </p:txBody>
      </p:sp>
    </p:spTree>
    <p:extLst>
      <p:ext uri="{BB962C8B-B14F-4D97-AF65-F5344CB8AC3E}">
        <p14:creationId xmlns:p14="http://schemas.microsoft.com/office/powerpoint/2010/main" val="71624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06" y="74613"/>
            <a:ext cx="10187500" cy="685800"/>
          </a:xfrm>
        </p:spPr>
        <p:txBody>
          <a:bodyPr/>
          <a:lstStyle/>
          <a:p>
            <a:r>
              <a:rPr lang="en-AU" dirty="0" smtClean="0"/>
              <a:t>What will Urban spatial data Look like in 10 Years?</a:t>
            </a:r>
            <a:endParaRPr lang="en-AU" dirty="0"/>
          </a:p>
        </p:txBody>
      </p:sp>
      <p:sp>
        <p:nvSpPr>
          <p:cNvPr id="5" name="TextBox 4"/>
          <p:cNvSpPr txBox="1"/>
          <p:nvPr/>
        </p:nvSpPr>
        <p:spPr>
          <a:xfrm>
            <a:off x="240506" y="4083684"/>
            <a:ext cx="10863038" cy="1785104"/>
          </a:xfrm>
          <a:prstGeom prst="rect">
            <a:avLst/>
          </a:prstGeom>
          <a:noFill/>
        </p:spPr>
        <p:txBody>
          <a:bodyPr wrap="none" rtlCol="0">
            <a:spAutoFit/>
          </a:bodyPr>
          <a:lstStyle/>
          <a:p>
            <a:r>
              <a:rPr lang="en-US" dirty="0" smtClean="0">
                <a:solidFill>
                  <a:srgbClr val="FFC000"/>
                </a:solidFill>
              </a:rPr>
              <a:t>Imagery with high spatial &amp;/or spectral &amp;/or temporal resolution, LIDAR derived 3-D representations, Metered Information,</a:t>
            </a:r>
          </a:p>
          <a:p>
            <a:r>
              <a:rPr lang="en-US" dirty="0" smtClean="0">
                <a:solidFill>
                  <a:srgbClr val="FFC000"/>
                </a:solidFill>
              </a:rPr>
              <a:t>Volunteered Geographic Information, Architectural Drawings, Census Data, Transportation Networks, Surveillance cameras,</a:t>
            </a:r>
          </a:p>
          <a:p>
            <a:r>
              <a:rPr lang="en-US" dirty="0" smtClean="0">
                <a:solidFill>
                  <a:srgbClr val="FFC000"/>
                </a:solidFill>
              </a:rPr>
              <a:t>Internet activity and traffic, cell phone data, and much </a:t>
            </a:r>
            <a:r>
              <a:rPr lang="en-US" dirty="0" err="1" smtClean="0">
                <a:solidFill>
                  <a:srgbClr val="FFC000"/>
                </a:solidFill>
              </a:rPr>
              <a:t>much</a:t>
            </a:r>
            <a:r>
              <a:rPr lang="en-US" dirty="0" smtClean="0">
                <a:solidFill>
                  <a:srgbClr val="FFC000"/>
                </a:solidFill>
              </a:rPr>
              <a:t> more .. .. …</a:t>
            </a:r>
          </a:p>
          <a:p>
            <a:endParaRPr lang="en-US" dirty="0"/>
          </a:p>
          <a:p>
            <a:endParaRPr lang="en-US" dirty="0" smtClean="0"/>
          </a:p>
          <a:p>
            <a:r>
              <a:rPr lang="en-US" dirty="0" smtClean="0"/>
              <a:t> </a:t>
            </a:r>
            <a:r>
              <a:rPr lang="en-US" sz="2000" b="1" dirty="0" smtClean="0">
                <a:solidFill>
                  <a:srgbClr val="7030A0"/>
                </a:solidFill>
              </a:rPr>
              <a:t>Held by who?          Used for what?          At what cost of acquisition?	      At what cost of Analysis? </a:t>
            </a:r>
            <a:endParaRPr lang="en-US" sz="2000" b="1" dirty="0">
              <a:solidFill>
                <a:srgbClr val="7030A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06" y="1065212"/>
            <a:ext cx="10210800" cy="2696469"/>
          </a:xfrm>
          <a:prstGeom prst="rect">
            <a:avLst/>
          </a:prstGeom>
        </p:spPr>
      </p:pic>
      <p:sp>
        <p:nvSpPr>
          <p:cNvPr id="9" name="TextBox 8"/>
          <p:cNvSpPr txBox="1"/>
          <p:nvPr/>
        </p:nvSpPr>
        <p:spPr>
          <a:xfrm>
            <a:off x="7105582" y="3753007"/>
            <a:ext cx="3345724" cy="307777"/>
          </a:xfrm>
          <a:prstGeom prst="rect">
            <a:avLst/>
          </a:prstGeom>
          <a:noFill/>
        </p:spPr>
        <p:txBody>
          <a:bodyPr wrap="none" rtlCol="0">
            <a:spAutoFit/>
          </a:bodyPr>
          <a:lstStyle/>
          <a:p>
            <a:r>
              <a:rPr lang="en-US" sz="1400" dirty="0" smtClean="0"/>
              <a:t>(image </a:t>
            </a:r>
            <a:r>
              <a:rPr lang="en-US" sz="1400" dirty="0"/>
              <a:t>from </a:t>
            </a:r>
            <a:r>
              <a:rPr lang="en-US" sz="1400" dirty="0" smtClean="0">
                <a:hlinkClick r:id="rId3"/>
              </a:rPr>
              <a:t>http</a:t>
            </a:r>
            <a:r>
              <a:rPr lang="en-US" sz="1400" dirty="0">
                <a:hlinkClick r:id="rId3"/>
              </a:rPr>
              <a:t>://www.geodesignsummit.com</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261818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6" y="74612"/>
            <a:ext cx="10397718" cy="611618"/>
          </a:xfrm>
        </p:spPr>
        <p:txBody>
          <a:bodyPr/>
          <a:lstStyle/>
          <a:p>
            <a:r>
              <a:rPr lang="en-AU" sz="2800" dirty="0" smtClean="0"/>
              <a:t>What are The Environmental Challenges to urban Areas?</a:t>
            </a:r>
            <a:endParaRPr lang="en-AU" sz="2800" dirty="0"/>
          </a:p>
        </p:txBody>
      </p:sp>
      <p:sp>
        <p:nvSpPr>
          <p:cNvPr id="3" name="Content Placeholder 2"/>
          <p:cNvSpPr>
            <a:spLocks noGrp="1"/>
          </p:cNvSpPr>
          <p:nvPr>
            <p:ph sz="quarter" idx="13"/>
          </p:nvPr>
        </p:nvSpPr>
        <p:spPr>
          <a:xfrm>
            <a:off x="11906" y="912812"/>
            <a:ext cx="3581400" cy="4648200"/>
          </a:xfrm>
        </p:spPr>
        <p:txBody>
          <a:bodyPr>
            <a:normAutofit fontScale="92500" lnSpcReduction="20000"/>
          </a:bodyPr>
          <a:lstStyle/>
          <a:p>
            <a:pPr>
              <a:spcAft>
                <a:spcPts val="1800"/>
              </a:spcAft>
            </a:pPr>
            <a:r>
              <a:rPr lang="en-AU" sz="2000" b="1" dirty="0" smtClean="0">
                <a:solidFill>
                  <a:srgbClr val="FFC000"/>
                </a:solidFill>
              </a:rPr>
              <a:t>Many of the </a:t>
            </a:r>
            <a:r>
              <a:rPr lang="en-AU" sz="2000" b="1" dirty="0">
                <a:solidFill>
                  <a:srgbClr val="FFC000"/>
                </a:solidFill>
              </a:rPr>
              <a:t>challenges </a:t>
            </a:r>
            <a:r>
              <a:rPr lang="en-AU" sz="2000" b="1" dirty="0" smtClean="0">
                <a:solidFill>
                  <a:srgbClr val="FFC000"/>
                </a:solidFill>
              </a:rPr>
              <a:t>cities will </a:t>
            </a:r>
            <a:r>
              <a:rPr lang="en-AU" sz="2000" b="1" dirty="0">
                <a:solidFill>
                  <a:srgbClr val="FFC000"/>
                </a:solidFill>
              </a:rPr>
              <a:t>face </a:t>
            </a:r>
            <a:r>
              <a:rPr lang="en-AU" sz="2000" b="1" dirty="0" smtClean="0">
                <a:solidFill>
                  <a:srgbClr val="FFC000"/>
                </a:solidFill>
              </a:rPr>
              <a:t>are </a:t>
            </a:r>
            <a:r>
              <a:rPr lang="en-AU" sz="2000" b="1" dirty="0">
                <a:solidFill>
                  <a:srgbClr val="FFC000"/>
                </a:solidFill>
              </a:rPr>
              <a:t>the very same challenges their hinterlands </a:t>
            </a:r>
            <a:r>
              <a:rPr lang="en-AU" sz="2000" b="1" dirty="0" smtClean="0">
                <a:solidFill>
                  <a:srgbClr val="FFC000"/>
                </a:solidFill>
              </a:rPr>
              <a:t>will face </a:t>
            </a:r>
            <a:r>
              <a:rPr lang="en-AU" sz="1800" b="1" dirty="0">
                <a:solidFill>
                  <a:srgbClr val="FFC000"/>
                </a:solidFill>
              </a:rPr>
              <a:t>(Geo 5 UNEP report)</a:t>
            </a:r>
          </a:p>
          <a:p>
            <a:pPr>
              <a:spcAft>
                <a:spcPts val="1800"/>
              </a:spcAft>
            </a:pPr>
            <a:r>
              <a:rPr lang="en-AU" sz="2000" b="1" dirty="0" smtClean="0">
                <a:solidFill>
                  <a:srgbClr val="FFC000"/>
                </a:solidFill>
              </a:rPr>
              <a:t>Cities depend on their hinterlands for food production, waste absorption, and water - </a:t>
            </a:r>
            <a:r>
              <a:rPr lang="en-AU" sz="2000" b="1" i="1" dirty="0" smtClean="0">
                <a:solidFill>
                  <a:srgbClr val="FFC000"/>
                </a:solidFill>
              </a:rPr>
              <a:t>at the very minimum</a:t>
            </a:r>
            <a:r>
              <a:rPr lang="en-AU" sz="2000" b="1" dirty="0" smtClean="0">
                <a:solidFill>
                  <a:srgbClr val="FFC000"/>
                </a:solidFill>
              </a:rPr>
              <a:t>. </a:t>
            </a:r>
          </a:p>
          <a:p>
            <a:r>
              <a:rPr lang="en-AU" sz="2000" b="1" dirty="0" smtClean="0">
                <a:solidFill>
                  <a:srgbClr val="FFC000"/>
                </a:solidFill>
              </a:rPr>
              <a:t>Food </a:t>
            </a:r>
            <a:r>
              <a:rPr lang="en-AU" sz="2000" b="1" dirty="0">
                <a:solidFill>
                  <a:srgbClr val="FFC000"/>
                </a:solidFill>
              </a:rPr>
              <a:t>– Currently it takes 5 joules of fossil fuel to produce 1 joule of food. As we pass through peak oil this fact may make cities very unpleasant places to be.</a:t>
            </a:r>
          </a:p>
          <a:p>
            <a:pPr>
              <a:spcAft>
                <a:spcPts val="1800"/>
              </a:spcAft>
            </a:pPr>
            <a:endParaRPr lang="en-AU" sz="2000" b="1" dirty="0" smtClean="0">
              <a:solidFill>
                <a:srgbClr val="FFC000"/>
              </a:solidFill>
            </a:endParaRPr>
          </a:p>
          <a:p>
            <a:endParaRPr lang="en-AU" sz="2000" b="1" dirty="0">
              <a:solidFill>
                <a:srgbClr val="FFC000"/>
              </a:solidFill>
            </a:endParaRPr>
          </a:p>
          <a:p>
            <a:endParaRPr lang="en-AU" sz="2000" b="1" dirty="0">
              <a:solidFill>
                <a:srgbClr val="FFC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231" y="912812"/>
            <a:ext cx="3505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306" y="911224"/>
            <a:ext cx="3123407" cy="7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0906" y="1979612"/>
            <a:ext cx="3410101" cy="2585323"/>
          </a:xfrm>
          <a:prstGeom prst="rect">
            <a:avLst/>
          </a:prstGeom>
          <a:noFill/>
        </p:spPr>
        <p:txBody>
          <a:bodyPr wrap="none" rtlCol="0">
            <a:spAutoFit/>
          </a:bodyPr>
          <a:lstStyle/>
          <a:p>
            <a:pPr algn="ctr"/>
            <a:r>
              <a:rPr lang="en-US" b="1" dirty="0" smtClean="0">
                <a:solidFill>
                  <a:srgbClr val="D06EA8"/>
                </a:solidFill>
                <a:latin typeface="Times New Roman" pitchFamily="18" charset="0"/>
                <a:cs typeface="Times New Roman" pitchFamily="18" charset="0"/>
              </a:rPr>
              <a:t>The ‘Report Card’ of GEO 5</a:t>
            </a:r>
          </a:p>
          <a:p>
            <a:pPr algn="ctr"/>
            <a:r>
              <a:rPr lang="en-US" b="1" dirty="0" smtClean="0">
                <a:solidFill>
                  <a:srgbClr val="D06EA8"/>
                </a:solidFill>
                <a:latin typeface="Times New Roman" pitchFamily="18" charset="0"/>
                <a:cs typeface="Times New Roman" pitchFamily="18" charset="0"/>
              </a:rPr>
              <a:t>Shows ‘</a:t>
            </a:r>
            <a:r>
              <a:rPr lang="en-US" b="1" i="1" dirty="0" smtClean="0">
                <a:solidFill>
                  <a:srgbClr val="D06EA8"/>
                </a:solidFill>
                <a:latin typeface="Times New Roman" pitchFamily="18" charset="0"/>
                <a:cs typeface="Times New Roman" pitchFamily="18" charset="0"/>
              </a:rPr>
              <a:t>Little or No Progress</a:t>
            </a:r>
            <a:r>
              <a:rPr lang="en-US" b="1" dirty="0" smtClean="0">
                <a:solidFill>
                  <a:srgbClr val="D06EA8"/>
                </a:solidFill>
                <a:latin typeface="Times New Roman" pitchFamily="18" charset="0"/>
                <a:cs typeface="Times New Roman" pitchFamily="18" charset="0"/>
              </a:rPr>
              <a:t>’ or</a:t>
            </a:r>
          </a:p>
          <a:p>
            <a:pPr algn="ctr"/>
            <a:r>
              <a:rPr lang="en-US" b="1" dirty="0" smtClean="0">
                <a:solidFill>
                  <a:srgbClr val="D06EA8"/>
                </a:solidFill>
                <a:latin typeface="Times New Roman" pitchFamily="18" charset="0"/>
                <a:cs typeface="Times New Roman" pitchFamily="18" charset="0"/>
              </a:rPr>
              <a:t>worse on more than 50% of the </a:t>
            </a:r>
          </a:p>
          <a:p>
            <a:pPr algn="ctr"/>
            <a:r>
              <a:rPr lang="en-US" b="1" dirty="0" smtClean="0">
                <a:solidFill>
                  <a:srgbClr val="D06EA8"/>
                </a:solidFill>
                <a:latin typeface="Times New Roman" pitchFamily="18" charset="0"/>
                <a:cs typeface="Times New Roman" pitchFamily="18" charset="0"/>
              </a:rPr>
              <a:t>Environmental Challenges they</a:t>
            </a:r>
          </a:p>
          <a:p>
            <a:pPr algn="ctr"/>
            <a:r>
              <a:rPr lang="en-US" b="1" dirty="0" smtClean="0">
                <a:solidFill>
                  <a:srgbClr val="D06EA8"/>
                </a:solidFill>
                <a:latin typeface="Times New Roman" pitchFamily="18" charset="0"/>
                <a:cs typeface="Times New Roman" pitchFamily="18" charset="0"/>
              </a:rPr>
              <a:t>assessed  (19 out of 34)</a:t>
            </a:r>
          </a:p>
          <a:p>
            <a:pPr algn="ctr"/>
            <a:endParaRPr lang="en-US" b="1" dirty="0">
              <a:solidFill>
                <a:srgbClr val="D06EA8"/>
              </a:solidFill>
              <a:latin typeface="Times New Roman" pitchFamily="18" charset="0"/>
              <a:cs typeface="Times New Roman" pitchFamily="18" charset="0"/>
            </a:endParaRPr>
          </a:p>
          <a:p>
            <a:pPr algn="ctr"/>
            <a:r>
              <a:rPr lang="en-US" b="1" dirty="0" smtClean="0">
                <a:solidFill>
                  <a:srgbClr val="D06EA8"/>
                </a:solidFill>
                <a:latin typeface="Times New Roman" pitchFamily="18" charset="0"/>
                <a:cs typeface="Times New Roman" pitchFamily="18" charset="0"/>
              </a:rPr>
              <a:t>With ‘</a:t>
            </a:r>
            <a:r>
              <a:rPr lang="en-US" b="1" i="1" u="sng" dirty="0" smtClean="0">
                <a:solidFill>
                  <a:srgbClr val="D06EA8"/>
                </a:solidFill>
                <a:latin typeface="Times New Roman" pitchFamily="18" charset="0"/>
                <a:cs typeface="Times New Roman" pitchFamily="18" charset="0"/>
              </a:rPr>
              <a:t>Further</a:t>
            </a:r>
            <a:r>
              <a:rPr lang="en-US" b="1" i="1" dirty="0" smtClean="0">
                <a:solidFill>
                  <a:srgbClr val="D06EA8"/>
                </a:solidFill>
                <a:latin typeface="Times New Roman" pitchFamily="18" charset="0"/>
                <a:cs typeface="Times New Roman" pitchFamily="18" charset="0"/>
              </a:rPr>
              <a:t> </a:t>
            </a:r>
            <a:r>
              <a:rPr lang="en-US" b="1" i="1" u="sng" dirty="0" smtClean="0">
                <a:solidFill>
                  <a:srgbClr val="D06EA8"/>
                </a:solidFill>
                <a:latin typeface="Times New Roman" pitchFamily="18" charset="0"/>
                <a:cs typeface="Times New Roman" pitchFamily="18" charset="0"/>
              </a:rPr>
              <a:t>Deterioration</a:t>
            </a:r>
            <a:r>
              <a:rPr lang="en-US" b="1" dirty="0" smtClean="0">
                <a:solidFill>
                  <a:srgbClr val="D06EA8"/>
                </a:solidFill>
                <a:latin typeface="Times New Roman" pitchFamily="18" charset="0"/>
                <a:cs typeface="Times New Roman" pitchFamily="18" charset="0"/>
              </a:rPr>
              <a:t>’ the</a:t>
            </a:r>
          </a:p>
          <a:p>
            <a:pPr algn="ctr"/>
            <a:r>
              <a:rPr lang="en-US" b="1" dirty="0" smtClean="0">
                <a:solidFill>
                  <a:srgbClr val="D06EA8"/>
                </a:solidFill>
                <a:latin typeface="Times New Roman" pitchFamily="18" charset="0"/>
                <a:cs typeface="Times New Roman" pitchFamily="18" charset="0"/>
              </a:rPr>
              <a:t>Assessment for: ‘Wetlands’,</a:t>
            </a:r>
          </a:p>
          <a:p>
            <a:pPr algn="ctr"/>
            <a:r>
              <a:rPr lang="en-US" b="1" dirty="0" smtClean="0">
                <a:solidFill>
                  <a:srgbClr val="D06EA8"/>
                </a:solidFill>
                <a:latin typeface="Times New Roman" pitchFamily="18" charset="0"/>
                <a:cs typeface="Times New Roman" pitchFamily="18" charset="0"/>
              </a:rPr>
              <a:t>‘Fish Stocks’, and “Coral Reefs</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6" name="TextBox 5"/>
          <p:cNvSpPr txBox="1"/>
          <p:nvPr/>
        </p:nvSpPr>
        <p:spPr>
          <a:xfrm>
            <a:off x="11906" y="5340349"/>
            <a:ext cx="10679907" cy="369332"/>
          </a:xfrm>
          <a:prstGeom prst="rect">
            <a:avLst/>
          </a:prstGeom>
          <a:noFill/>
        </p:spPr>
        <p:txBody>
          <a:bodyPr wrap="square" rtlCol="0">
            <a:spAutoFit/>
          </a:bodyPr>
          <a:lstStyle/>
          <a:p>
            <a:r>
              <a:rPr lang="en-US" b="1" dirty="0" smtClean="0"/>
              <a:t>‘Smart Cities’ will map and identify their dependency on hinterlands and insure they are well managed and protected.</a:t>
            </a:r>
            <a:endParaRPr lang="en-US" b="1" dirty="0"/>
          </a:p>
        </p:txBody>
      </p:sp>
    </p:spTree>
    <p:extLst>
      <p:ext uri="{BB962C8B-B14F-4D97-AF65-F5344CB8AC3E}">
        <p14:creationId xmlns:p14="http://schemas.microsoft.com/office/powerpoint/2010/main" val="280146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94" y="101028"/>
            <a:ext cx="10397718" cy="486871"/>
          </a:xfrm>
        </p:spPr>
        <p:txBody>
          <a:bodyPr/>
          <a:lstStyle/>
          <a:p>
            <a:r>
              <a:rPr lang="en-AU" dirty="0" smtClean="0"/>
              <a:t>Remote Sensing of Cities – Current Questions</a:t>
            </a:r>
            <a:endParaRPr lang="en-AU" dirty="0"/>
          </a:p>
        </p:txBody>
      </p:sp>
      <p:sp>
        <p:nvSpPr>
          <p:cNvPr id="3" name="Content Placeholder 2"/>
          <p:cNvSpPr>
            <a:spLocks noGrp="1"/>
          </p:cNvSpPr>
          <p:nvPr>
            <p:ph sz="quarter" idx="13"/>
          </p:nvPr>
        </p:nvSpPr>
        <p:spPr>
          <a:xfrm>
            <a:off x="1" y="786207"/>
            <a:ext cx="8241505" cy="4241405"/>
          </a:xfrm>
        </p:spPr>
        <p:txBody>
          <a:bodyPr>
            <a:normAutofit fontScale="92500" lnSpcReduction="10000"/>
          </a:bodyPr>
          <a:lstStyle/>
          <a:p>
            <a:r>
              <a:rPr lang="en-AU" b="1" dirty="0" smtClean="0">
                <a:solidFill>
                  <a:srgbClr val="FFC000"/>
                </a:solidFill>
              </a:rPr>
              <a:t>What is the feedback between </a:t>
            </a:r>
            <a:r>
              <a:rPr lang="en-AU" sz="2000" b="1" i="1" dirty="0" smtClean="0">
                <a:solidFill>
                  <a:srgbClr val="FFFF00"/>
                </a:solidFill>
              </a:rPr>
              <a:t>urban</a:t>
            </a:r>
            <a:r>
              <a:rPr lang="en-AU" sz="2000" b="1" dirty="0" smtClean="0">
                <a:solidFill>
                  <a:srgbClr val="FFFF00"/>
                </a:solidFill>
              </a:rPr>
              <a:t> </a:t>
            </a:r>
            <a:r>
              <a:rPr lang="en-AU" b="1" dirty="0" smtClean="0">
                <a:solidFill>
                  <a:srgbClr val="FFC000"/>
                </a:solidFill>
              </a:rPr>
              <a:t>and </a:t>
            </a:r>
            <a:r>
              <a:rPr lang="en-AU" sz="2000" b="1" i="1" dirty="0" smtClean="0">
                <a:solidFill>
                  <a:srgbClr val="FFFF00"/>
                </a:solidFill>
              </a:rPr>
              <a:t>environmental</a:t>
            </a:r>
            <a:r>
              <a:rPr lang="en-AU" sz="2000" b="1" dirty="0" smtClean="0">
                <a:solidFill>
                  <a:srgbClr val="FFFF00"/>
                </a:solidFill>
              </a:rPr>
              <a:t> </a:t>
            </a:r>
            <a:r>
              <a:rPr lang="en-AU" b="1" dirty="0" smtClean="0">
                <a:solidFill>
                  <a:srgbClr val="FFC000"/>
                </a:solidFill>
              </a:rPr>
              <a:t>systems as the world urbanizes?</a:t>
            </a:r>
          </a:p>
          <a:p>
            <a:pPr lvl="1">
              <a:spcAft>
                <a:spcPts val="1800"/>
              </a:spcAft>
            </a:pPr>
            <a:r>
              <a:rPr lang="en-AU" dirty="0" smtClean="0">
                <a:solidFill>
                  <a:srgbClr val="FFC000"/>
                </a:solidFill>
              </a:rPr>
              <a:t>Climate scientists, energy analysts, urban planners, ecologists</a:t>
            </a:r>
          </a:p>
          <a:p>
            <a:r>
              <a:rPr lang="en-AU" b="1" dirty="0" smtClean="0">
                <a:solidFill>
                  <a:srgbClr val="FFC000"/>
                </a:solidFill>
              </a:rPr>
              <a:t>Development of an understanding of an ‘</a:t>
            </a:r>
            <a:r>
              <a:rPr lang="en-AU" b="1" i="1" dirty="0" smtClean="0">
                <a:solidFill>
                  <a:srgbClr val="00B050"/>
                </a:solidFill>
              </a:rPr>
              <a:t>Urban Metabolism</a:t>
            </a:r>
            <a:r>
              <a:rPr lang="en-AU" b="1" dirty="0" smtClean="0">
                <a:solidFill>
                  <a:srgbClr val="FFC000"/>
                </a:solidFill>
              </a:rPr>
              <a:t>’ akin to our understanding of the metabolism of the human body. </a:t>
            </a:r>
            <a:r>
              <a:rPr lang="en-AU" b="1" i="1" dirty="0" smtClean="0">
                <a:solidFill>
                  <a:srgbClr val="FF0000"/>
                </a:solidFill>
              </a:rPr>
              <a:t>How do we measure the ‘Health’ of a city?</a:t>
            </a:r>
          </a:p>
          <a:p>
            <a:pPr lvl="1"/>
            <a:r>
              <a:rPr lang="en-AU" sz="1600" dirty="0" smtClean="0">
                <a:solidFill>
                  <a:srgbClr val="FFC000"/>
                </a:solidFill>
                <a:latin typeface="+mj-lt"/>
                <a:cs typeface="Times New Roman" pitchFamily="18" charset="0"/>
              </a:rPr>
              <a:t>What are the measurable </a:t>
            </a:r>
            <a:r>
              <a:rPr lang="en-AU" sz="1600" dirty="0" err="1" smtClean="0">
                <a:solidFill>
                  <a:srgbClr val="FFC000"/>
                </a:solidFill>
                <a:latin typeface="+mj-lt"/>
                <a:cs typeface="Times New Roman" pitchFamily="18" charset="0"/>
              </a:rPr>
              <a:t>analogs</a:t>
            </a:r>
            <a:r>
              <a:rPr lang="en-AU" sz="1600" dirty="0" smtClean="0">
                <a:solidFill>
                  <a:srgbClr val="FFC000"/>
                </a:solidFill>
                <a:latin typeface="+mj-lt"/>
                <a:cs typeface="Times New Roman" pitchFamily="18" charset="0"/>
              </a:rPr>
              <a:t> of temp, blood pressure, blood sugar, heart rate etc.?</a:t>
            </a:r>
          </a:p>
          <a:p>
            <a:pPr lvl="1">
              <a:spcAft>
                <a:spcPts val="1800"/>
              </a:spcAft>
            </a:pPr>
            <a:r>
              <a:rPr lang="en-AU" sz="1600" dirty="0" smtClean="0">
                <a:solidFill>
                  <a:srgbClr val="FFC000"/>
                </a:solidFill>
                <a:latin typeface="+mj-lt"/>
                <a:cs typeface="Times New Roman" pitchFamily="18" charset="0"/>
              </a:rPr>
              <a:t>Energy Flows, Water Flows, Food Flows, Waste Flows, Income Flows, etc.? </a:t>
            </a:r>
          </a:p>
          <a:p>
            <a:r>
              <a:rPr lang="en-AU" b="1" dirty="0" smtClean="0">
                <a:solidFill>
                  <a:srgbClr val="FFC000"/>
                </a:solidFill>
              </a:rPr>
              <a:t>Natural and Human-made Hazards – Planning and Response</a:t>
            </a:r>
          </a:p>
          <a:p>
            <a:pPr lvl="1"/>
            <a:r>
              <a:rPr lang="en-AU" dirty="0" smtClean="0">
                <a:solidFill>
                  <a:srgbClr val="FFC000"/>
                </a:solidFill>
              </a:rPr>
              <a:t>Planning &amp; Design of the built environment for efficiency of all metabolism metrics</a:t>
            </a:r>
          </a:p>
          <a:p>
            <a:pPr lvl="1">
              <a:spcAft>
                <a:spcPts val="1200"/>
              </a:spcAft>
            </a:pPr>
            <a:r>
              <a:rPr lang="en-AU" sz="1600" dirty="0" smtClean="0">
                <a:solidFill>
                  <a:srgbClr val="FFC000"/>
                </a:solidFill>
              </a:rPr>
              <a:t>Dynamic capability for assessment and response to fast changes                                                   (e.g. earthquakes, heat waves, floods, etc.)</a:t>
            </a:r>
          </a:p>
          <a:p>
            <a:r>
              <a:rPr lang="en-AU" b="1" dirty="0" smtClean="0">
                <a:solidFill>
                  <a:srgbClr val="FFC000"/>
                </a:solidFill>
              </a:rPr>
              <a:t>Monitoring and Enforcement</a:t>
            </a:r>
          </a:p>
          <a:p>
            <a:pPr lvl="1"/>
            <a:r>
              <a:rPr lang="en-AU" dirty="0" smtClean="0">
                <a:solidFill>
                  <a:srgbClr val="FFC000"/>
                </a:solidFill>
              </a:rPr>
              <a:t>“</a:t>
            </a:r>
            <a:r>
              <a:rPr lang="en-AU" i="1" dirty="0" smtClean="0">
                <a:solidFill>
                  <a:srgbClr val="FFC000"/>
                </a:solidFill>
              </a:rPr>
              <a:t>Mutual Coercion Mutually Agreed Upon</a:t>
            </a:r>
            <a:r>
              <a:rPr lang="en-AU" dirty="0" smtClean="0">
                <a:solidFill>
                  <a:srgbClr val="FFC000"/>
                </a:solidFill>
              </a:rPr>
              <a:t>” – Garrett Hardin</a:t>
            </a:r>
            <a:endParaRPr lang="en-AU" dirty="0">
              <a:solidFill>
                <a:srgbClr val="FFC000"/>
              </a:solidFill>
            </a:endParaRPr>
          </a:p>
        </p:txBody>
      </p:sp>
      <p:sp>
        <p:nvSpPr>
          <p:cNvPr id="4" name="TextBox 3"/>
          <p:cNvSpPr txBox="1"/>
          <p:nvPr/>
        </p:nvSpPr>
        <p:spPr>
          <a:xfrm>
            <a:off x="88106" y="5331264"/>
            <a:ext cx="4815549" cy="461665"/>
          </a:xfrm>
          <a:prstGeom prst="rect">
            <a:avLst/>
          </a:prstGeom>
          <a:noFill/>
        </p:spPr>
        <p:txBody>
          <a:bodyPr wrap="none" rtlCol="0">
            <a:spAutoFit/>
          </a:bodyPr>
          <a:lstStyle/>
          <a:p>
            <a:r>
              <a:rPr lang="en-AU" sz="1200" i="1" dirty="0" err="1" smtClean="0">
                <a:solidFill>
                  <a:srgbClr val="DC9E1F">
                    <a:lumMod val="75000"/>
                  </a:srgbClr>
                </a:solidFill>
                <a:latin typeface="Times New Roman" pitchFamily="18" charset="0"/>
                <a:cs typeface="Times New Roman" pitchFamily="18" charset="0"/>
              </a:rPr>
              <a:t>Soe</a:t>
            </a:r>
            <a:r>
              <a:rPr lang="en-AU" sz="1200" i="1" dirty="0" smtClean="0">
                <a:solidFill>
                  <a:srgbClr val="DC9E1F">
                    <a:lumMod val="75000"/>
                  </a:srgbClr>
                </a:solidFill>
                <a:latin typeface="Times New Roman" pitchFamily="18" charset="0"/>
                <a:cs typeface="Times New Roman" pitchFamily="18" charset="0"/>
              </a:rPr>
              <a:t> </a:t>
            </a:r>
            <a:r>
              <a:rPr lang="en-AU" sz="1200" i="1" dirty="0" err="1" smtClean="0">
                <a:solidFill>
                  <a:srgbClr val="DC9E1F">
                    <a:lumMod val="75000"/>
                  </a:srgbClr>
                </a:solidFill>
                <a:latin typeface="Times New Roman" pitchFamily="18" charset="0"/>
                <a:cs typeface="Times New Roman" pitchFamily="18" charset="0"/>
              </a:rPr>
              <a:t>Myint</a:t>
            </a:r>
            <a:r>
              <a:rPr lang="en-AU" sz="1200" i="1" dirty="0" smtClean="0">
                <a:solidFill>
                  <a:srgbClr val="DC9E1F">
                    <a:lumMod val="75000"/>
                  </a:srgbClr>
                </a:solidFill>
                <a:latin typeface="Times New Roman" pitchFamily="18" charset="0"/>
                <a:cs typeface="Times New Roman" pitchFamily="18" charset="0"/>
              </a:rPr>
              <a:t> et al. (In Review at Remote Sensing of Environment) </a:t>
            </a:r>
          </a:p>
          <a:p>
            <a:r>
              <a:rPr lang="en-AU" sz="1200" b="1" i="1" dirty="0" smtClean="0">
                <a:solidFill>
                  <a:srgbClr val="DC9E1F">
                    <a:lumMod val="75000"/>
                  </a:srgbClr>
                </a:solidFill>
                <a:latin typeface="Times New Roman" pitchFamily="18" charset="0"/>
                <a:cs typeface="Times New Roman" pitchFamily="18" charset="0"/>
              </a:rPr>
              <a:t>Remote Sensing of Urban Areas: State of the Art and Gaps in Knowledge</a:t>
            </a:r>
            <a:endParaRPr lang="en-AU" sz="1200" b="1" i="1" dirty="0">
              <a:solidFill>
                <a:srgbClr val="DC9E1F">
                  <a:lumMod val="75000"/>
                </a:srgbClr>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506" y="60801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906" y="2970212"/>
            <a:ext cx="3286125" cy="23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31306" y="5349810"/>
            <a:ext cx="7897147" cy="461665"/>
          </a:xfrm>
          <a:prstGeom prst="rect">
            <a:avLst/>
          </a:prstGeom>
          <a:noFill/>
        </p:spPr>
        <p:txBody>
          <a:bodyPr wrap="square" rtlCol="0">
            <a:spAutoFit/>
          </a:bodyPr>
          <a:lstStyle/>
          <a:p>
            <a:pPr algn="r"/>
            <a:r>
              <a:rPr lang="en-US" sz="1200" dirty="0" smtClean="0">
                <a:solidFill>
                  <a:schemeClr val="tx2">
                    <a:lumMod val="75000"/>
                  </a:schemeClr>
                </a:solidFill>
                <a:latin typeface="Times New Roman" pitchFamily="18" charset="0"/>
                <a:cs typeface="Times New Roman" pitchFamily="18" charset="0"/>
              </a:rPr>
              <a:t>Kennedy, C.; </a:t>
            </a:r>
            <a:r>
              <a:rPr lang="en-US" sz="1200" dirty="0" err="1" smtClean="0">
                <a:solidFill>
                  <a:schemeClr val="tx2">
                    <a:lumMod val="75000"/>
                  </a:schemeClr>
                </a:solidFill>
                <a:latin typeface="Times New Roman" pitchFamily="18" charset="0"/>
                <a:cs typeface="Times New Roman" pitchFamily="18" charset="0"/>
              </a:rPr>
              <a:t>Pincetl</a:t>
            </a:r>
            <a:r>
              <a:rPr lang="en-US" sz="1200" dirty="0" smtClean="0">
                <a:solidFill>
                  <a:schemeClr val="tx2">
                    <a:lumMod val="75000"/>
                  </a:schemeClr>
                </a:solidFill>
                <a:latin typeface="Times New Roman" pitchFamily="18" charset="0"/>
                <a:cs typeface="Times New Roman" pitchFamily="18" charset="0"/>
              </a:rPr>
              <a:t>, S.; </a:t>
            </a:r>
            <a:r>
              <a:rPr lang="en-US" sz="1200" dirty="0" err="1" smtClean="0">
                <a:solidFill>
                  <a:schemeClr val="tx2">
                    <a:lumMod val="75000"/>
                  </a:schemeClr>
                </a:solidFill>
                <a:latin typeface="Times New Roman" pitchFamily="18" charset="0"/>
                <a:cs typeface="Times New Roman" pitchFamily="18" charset="0"/>
              </a:rPr>
              <a:t>Bunje</a:t>
            </a:r>
            <a:r>
              <a:rPr lang="en-US" sz="1200" dirty="0" smtClean="0">
                <a:solidFill>
                  <a:schemeClr val="tx2">
                    <a:lumMod val="75000"/>
                  </a:schemeClr>
                </a:solidFill>
                <a:latin typeface="Times New Roman" pitchFamily="18" charset="0"/>
                <a:cs typeface="Times New Roman" pitchFamily="18" charset="0"/>
              </a:rPr>
              <a:t>, P. (2012) </a:t>
            </a:r>
            <a:r>
              <a:rPr lang="en-US" sz="1200" b="1" i="1" dirty="0" smtClean="0">
                <a:solidFill>
                  <a:schemeClr val="tx2">
                    <a:lumMod val="75000"/>
                  </a:schemeClr>
                </a:solidFill>
                <a:latin typeface="Times New Roman" pitchFamily="18" charset="0"/>
                <a:cs typeface="Times New Roman" pitchFamily="18" charset="0"/>
              </a:rPr>
              <a:t>The study of urban metabolism and its </a:t>
            </a:r>
          </a:p>
          <a:p>
            <a:pPr algn="r"/>
            <a:r>
              <a:rPr lang="en-US" sz="1200" b="1" i="1" dirty="0" smtClean="0">
                <a:solidFill>
                  <a:schemeClr val="tx2">
                    <a:lumMod val="75000"/>
                  </a:schemeClr>
                </a:solidFill>
                <a:latin typeface="Times New Roman" pitchFamily="18" charset="0"/>
                <a:cs typeface="Times New Roman" pitchFamily="18" charset="0"/>
              </a:rPr>
              <a:t>applications to urban planning and design</a:t>
            </a:r>
            <a:r>
              <a:rPr lang="en-US" sz="1200" b="1" dirty="0" smtClean="0">
                <a:solidFill>
                  <a:schemeClr val="tx2">
                    <a:lumMod val="75000"/>
                  </a:schemeClr>
                </a:solidFill>
                <a:latin typeface="Times New Roman" pitchFamily="18" charset="0"/>
                <a:cs typeface="Times New Roman" pitchFamily="18" charset="0"/>
              </a:rPr>
              <a:t> </a:t>
            </a:r>
            <a:r>
              <a:rPr lang="en-US" sz="1200" dirty="0" smtClean="0">
                <a:solidFill>
                  <a:schemeClr val="tx2">
                    <a:lumMod val="75000"/>
                  </a:schemeClr>
                </a:solidFill>
                <a:latin typeface="Times New Roman" pitchFamily="18" charset="0"/>
                <a:cs typeface="Times New Roman" pitchFamily="18" charset="0"/>
              </a:rPr>
              <a:t>Environmental Pollution Volume 167 </a:t>
            </a:r>
            <a:r>
              <a:rPr lang="en-US" sz="1200" dirty="0" err="1" smtClean="0">
                <a:solidFill>
                  <a:schemeClr val="tx2">
                    <a:lumMod val="75000"/>
                  </a:schemeClr>
                </a:solidFill>
                <a:latin typeface="Times New Roman" pitchFamily="18" charset="0"/>
                <a:cs typeface="Times New Roman" pitchFamily="18" charset="0"/>
              </a:rPr>
              <a:t>pp</a:t>
            </a:r>
            <a:r>
              <a:rPr lang="en-US" sz="1200" dirty="0" smtClean="0">
                <a:solidFill>
                  <a:schemeClr val="tx2">
                    <a:lumMod val="75000"/>
                  </a:schemeClr>
                </a:solidFill>
                <a:latin typeface="Times New Roman" pitchFamily="18" charset="0"/>
                <a:cs typeface="Times New Roman" pitchFamily="18" charset="0"/>
              </a:rPr>
              <a:t> 184-185</a:t>
            </a:r>
            <a:endParaRPr lang="en-US" sz="120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7174706" y="2741612"/>
            <a:ext cx="3454792" cy="261610"/>
          </a:xfrm>
          <a:prstGeom prst="rect">
            <a:avLst/>
          </a:prstGeom>
          <a:noFill/>
        </p:spPr>
        <p:txBody>
          <a:bodyPr wrap="none" rtlCol="0">
            <a:spAutoFit/>
          </a:bodyPr>
          <a:lstStyle/>
          <a:p>
            <a:r>
              <a:rPr lang="en-US" sz="1100" dirty="0" smtClean="0">
                <a:solidFill>
                  <a:schemeClr val="accent5">
                    <a:lumMod val="40000"/>
                    <a:lumOff val="60000"/>
                  </a:schemeClr>
                </a:solidFill>
              </a:rPr>
              <a:t>Figure below from (</a:t>
            </a:r>
            <a:r>
              <a:rPr lang="en-US" sz="1100" dirty="0" err="1" smtClean="0">
                <a:solidFill>
                  <a:schemeClr val="accent5">
                    <a:lumMod val="40000"/>
                    <a:lumOff val="60000"/>
                  </a:schemeClr>
                </a:solidFill>
              </a:rPr>
              <a:t>Duvigneaud</a:t>
            </a:r>
            <a:r>
              <a:rPr lang="en-US" sz="1100" dirty="0" smtClean="0">
                <a:solidFill>
                  <a:schemeClr val="accent5">
                    <a:lumMod val="40000"/>
                    <a:lumOff val="60000"/>
                  </a:schemeClr>
                </a:solidFill>
              </a:rPr>
              <a:t> and </a:t>
            </a:r>
            <a:r>
              <a:rPr lang="en-US" sz="1100" dirty="0" err="1" smtClean="0">
                <a:solidFill>
                  <a:schemeClr val="accent5">
                    <a:lumMod val="40000"/>
                    <a:lumOff val="60000"/>
                  </a:schemeClr>
                </a:solidFill>
              </a:rPr>
              <a:t>Denayeyer</a:t>
            </a:r>
            <a:r>
              <a:rPr lang="en-US" sz="1100" dirty="0" smtClean="0">
                <a:solidFill>
                  <a:schemeClr val="accent5">
                    <a:lumMod val="40000"/>
                    <a:lumOff val="60000"/>
                  </a:schemeClr>
                </a:solidFill>
              </a:rPr>
              <a:t>-De </a:t>
            </a:r>
            <a:r>
              <a:rPr lang="en-US" sz="1100" dirty="0" err="1" smtClean="0">
                <a:solidFill>
                  <a:schemeClr val="accent5">
                    <a:lumMod val="40000"/>
                    <a:lumOff val="60000"/>
                  </a:schemeClr>
                </a:solidFill>
              </a:rPr>
              <a:t>Smet</a:t>
            </a:r>
            <a:r>
              <a:rPr lang="en-US" sz="1100" dirty="0" smtClean="0">
                <a:solidFill>
                  <a:schemeClr val="accent5">
                    <a:lumMod val="40000"/>
                    <a:lumOff val="60000"/>
                  </a:schemeClr>
                </a:solidFill>
              </a:rPr>
              <a:t>, 1977)</a:t>
            </a:r>
            <a:endParaRPr lang="en-US" sz="1100" dirty="0">
              <a:solidFill>
                <a:schemeClr val="accent5">
                  <a:lumMod val="40000"/>
                  <a:lumOff val="60000"/>
                </a:schemeClr>
              </a:solidFill>
            </a:endParaRPr>
          </a:p>
        </p:txBody>
      </p:sp>
    </p:spTree>
    <p:extLst>
      <p:ext uri="{BB962C8B-B14F-4D97-AF65-F5344CB8AC3E}">
        <p14:creationId xmlns:p14="http://schemas.microsoft.com/office/powerpoint/2010/main" val="129042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 y="74612"/>
            <a:ext cx="5486400" cy="522520"/>
          </a:xfrm>
        </p:spPr>
        <p:txBody>
          <a:bodyPr/>
          <a:lstStyle/>
          <a:p>
            <a:r>
              <a:rPr lang="en-AU" sz="3200" dirty="0" smtClean="0"/>
              <a:t>Urban Ecosystem Services</a:t>
            </a:r>
            <a:endParaRPr lang="en-AU" sz="3200" dirty="0"/>
          </a:p>
        </p:txBody>
      </p:sp>
      <p:sp>
        <p:nvSpPr>
          <p:cNvPr id="3" name="Content Placeholder 2"/>
          <p:cNvSpPr>
            <a:spLocks noGrp="1"/>
          </p:cNvSpPr>
          <p:nvPr>
            <p:ph sz="quarter" idx="13"/>
          </p:nvPr>
        </p:nvSpPr>
        <p:spPr>
          <a:xfrm>
            <a:off x="88106" y="608012"/>
            <a:ext cx="5486400" cy="4648200"/>
          </a:xfrm>
        </p:spPr>
        <p:txBody>
          <a:bodyPr>
            <a:noAutofit/>
          </a:bodyPr>
          <a:lstStyle/>
          <a:p>
            <a:r>
              <a:rPr lang="en-AU" sz="1600" dirty="0" smtClean="0">
                <a:solidFill>
                  <a:srgbClr val="FFC000"/>
                </a:solidFill>
              </a:rPr>
              <a:t>We already know that there are many ecosystem services provided in urban environments that are classic market failures in that they are often: 1) Public Goods, 2) Common Property, 3) Are subject to both positive and negative externalities, and 4) Have difficult issues with respect to Property Rights.</a:t>
            </a:r>
          </a:p>
          <a:p>
            <a:r>
              <a:rPr lang="en-AU" sz="1600" dirty="0" smtClean="0">
                <a:solidFill>
                  <a:srgbClr val="FFC000"/>
                </a:solidFill>
              </a:rPr>
              <a:t>The City of Barcelona recognizes the existence of numerous urban ecosystem services now. See their web site to the right. </a:t>
            </a:r>
          </a:p>
          <a:p>
            <a:r>
              <a:rPr lang="en-AU" sz="1600" dirty="0" smtClean="0">
                <a:solidFill>
                  <a:srgbClr val="FFC000"/>
                </a:solidFill>
              </a:rPr>
              <a:t>Some well established urban ecosystem services are: Air Filtering, Micro-Climate Regulation, Noise reduction, Rainwater drainage, Sewage treatment, Recreational values. </a:t>
            </a:r>
          </a:p>
          <a:p>
            <a:r>
              <a:rPr lang="en-AU" sz="1600" dirty="0" smtClean="0">
                <a:solidFill>
                  <a:srgbClr val="FFC000"/>
                </a:solidFill>
              </a:rPr>
              <a:t>Free markets tend to not account for these services and they are often degraded as a result (For example: a 10% increase in tree cover could reduce total energy for heating and cooling by $50-90 per dwelling unit per year).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306" y="227012"/>
            <a:ext cx="4648292" cy="406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69906" y="4273553"/>
            <a:ext cx="2926635" cy="369332"/>
          </a:xfrm>
          <a:prstGeom prst="rect">
            <a:avLst/>
          </a:prstGeom>
          <a:noFill/>
        </p:spPr>
        <p:txBody>
          <a:bodyPr wrap="none" rtlCol="0">
            <a:spAutoFit/>
          </a:bodyPr>
          <a:lstStyle/>
          <a:p>
            <a:r>
              <a:rPr lang="en-US" dirty="0">
                <a:solidFill>
                  <a:schemeClr val="accent5"/>
                </a:solidFill>
              </a:rPr>
              <a:t>http://www.bcn.cat/en/ihome.htm</a:t>
            </a:r>
          </a:p>
        </p:txBody>
      </p:sp>
      <p:sp>
        <p:nvSpPr>
          <p:cNvPr id="5" name="TextBox 4"/>
          <p:cNvSpPr txBox="1"/>
          <p:nvPr/>
        </p:nvSpPr>
        <p:spPr>
          <a:xfrm>
            <a:off x="316706" y="5470008"/>
            <a:ext cx="9920473" cy="338554"/>
          </a:xfrm>
          <a:prstGeom prst="rect">
            <a:avLst/>
          </a:prstGeom>
          <a:noFill/>
        </p:spPr>
        <p:txBody>
          <a:bodyPr wrap="none" rtlCol="0">
            <a:spAutoFit/>
          </a:bodyPr>
          <a:lstStyle/>
          <a:p>
            <a:r>
              <a:rPr lang="en-US" sz="1600" b="1" dirty="0" err="1" smtClean="0">
                <a:solidFill>
                  <a:schemeClr val="accent5"/>
                </a:solidFill>
                <a:latin typeface="Times New Roman" pitchFamily="18" charset="0"/>
                <a:cs typeface="Times New Roman" pitchFamily="18" charset="0"/>
              </a:rPr>
              <a:t>Bolund</a:t>
            </a:r>
            <a:r>
              <a:rPr lang="en-US" sz="1600" b="1" dirty="0" smtClean="0">
                <a:solidFill>
                  <a:schemeClr val="accent5"/>
                </a:solidFill>
                <a:latin typeface="Times New Roman" pitchFamily="18" charset="0"/>
                <a:cs typeface="Times New Roman" pitchFamily="18" charset="0"/>
              </a:rPr>
              <a:t>, Per; </a:t>
            </a:r>
            <a:r>
              <a:rPr lang="en-US" sz="1600" b="1" dirty="0" err="1" smtClean="0">
                <a:solidFill>
                  <a:schemeClr val="accent5"/>
                </a:solidFill>
                <a:latin typeface="Times New Roman" pitchFamily="18" charset="0"/>
                <a:cs typeface="Times New Roman" pitchFamily="18" charset="0"/>
              </a:rPr>
              <a:t>Hunhammar</a:t>
            </a:r>
            <a:r>
              <a:rPr lang="en-US" sz="1600" b="1" dirty="0" smtClean="0">
                <a:solidFill>
                  <a:schemeClr val="accent5"/>
                </a:solidFill>
                <a:latin typeface="Times New Roman" pitchFamily="18" charset="0"/>
                <a:cs typeface="Times New Roman" pitchFamily="18" charset="0"/>
              </a:rPr>
              <a:t>, Sven (1999) </a:t>
            </a:r>
            <a:r>
              <a:rPr lang="en-US" sz="1600" b="1" i="1" dirty="0" smtClean="0">
                <a:solidFill>
                  <a:schemeClr val="accent5"/>
                </a:solidFill>
                <a:latin typeface="Times New Roman" pitchFamily="18" charset="0"/>
                <a:cs typeface="Times New Roman" pitchFamily="18" charset="0"/>
              </a:rPr>
              <a:t>Ecosystem Services in Urban Areas  </a:t>
            </a:r>
            <a:r>
              <a:rPr lang="en-US" sz="1600" b="1" dirty="0" smtClean="0">
                <a:solidFill>
                  <a:schemeClr val="accent5"/>
                </a:solidFill>
                <a:latin typeface="Times New Roman" pitchFamily="18" charset="0"/>
                <a:cs typeface="Times New Roman" pitchFamily="18" charset="0"/>
              </a:rPr>
              <a:t>Ecological Economics 29 </a:t>
            </a:r>
            <a:r>
              <a:rPr lang="en-US" sz="1600" b="1" dirty="0" err="1" smtClean="0">
                <a:solidFill>
                  <a:schemeClr val="accent5"/>
                </a:solidFill>
                <a:latin typeface="Times New Roman" pitchFamily="18" charset="0"/>
                <a:cs typeface="Times New Roman" pitchFamily="18" charset="0"/>
              </a:rPr>
              <a:t>pp</a:t>
            </a:r>
            <a:r>
              <a:rPr lang="en-US" sz="1600" b="1" dirty="0" smtClean="0">
                <a:solidFill>
                  <a:schemeClr val="accent5"/>
                </a:solidFill>
                <a:latin typeface="Times New Roman" pitchFamily="18" charset="0"/>
                <a:cs typeface="Times New Roman" pitchFamily="18" charset="0"/>
              </a:rPr>
              <a:t> 293-301</a:t>
            </a:r>
            <a:endParaRPr lang="en-US" sz="1600" b="1" dirty="0">
              <a:solidFill>
                <a:schemeClr val="accent5"/>
              </a:solidFill>
              <a:latin typeface="Times New Roman" pitchFamily="18" charset="0"/>
              <a:cs typeface="Times New Roman" pitchFamily="18" charset="0"/>
            </a:endParaRPr>
          </a:p>
        </p:txBody>
      </p:sp>
      <p:sp>
        <p:nvSpPr>
          <p:cNvPr id="6" name="TextBox 5"/>
          <p:cNvSpPr txBox="1"/>
          <p:nvPr/>
        </p:nvSpPr>
        <p:spPr>
          <a:xfrm>
            <a:off x="768388" y="4722812"/>
            <a:ext cx="9073318" cy="646331"/>
          </a:xfrm>
          <a:prstGeom prst="rect">
            <a:avLst/>
          </a:prstGeom>
          <a:noFill/>
        </p:spPr>
        <p:txBody>
          <a:bodyPr wrap="none" rtlCol="0">
            <a:spAutoFit/>
          </a:bodyPr>
          <a:lstStyle/>
          <a:p>
            <a:r>
              <a:rPr lang="en-AU" b="1" dirty="0" smtClean="0"/>
              <a:t>Green </a:t>
            </a:r>
            <a:r>
              <a:rPr lang="en-AU" b="1" dirty="0"/>
              <a:t>Building Design will move from a luxury </a:t>
            </a:r>
            <a:r>
              <a:rPr lang="en-AU" b="1" dirty="0" smtClean="0"/>
              <a:t>we cannot </a:t>
            </a:r>
            <a:r>
              <a:rPr lang="en-AU" b="1" dirty="0"/>
              <a:t>afford to a requirement we cannot avoid.</a:t>
            </a:r>
          </a:p>
          <a:p>
            <a:endParaRPr lang="en-US" dirty="0"/>
          </a:p>
        </p:txBody>
      </p:sp>
    </p:spTree>
    <p:extLst>
      <p:ext uri="{BB962C8B-B14F-4D97-AF65-F5344CB8AC3E}">
        <p14:creationId xmlns:p14="http://schemas.microsoft.com/office/powerpoint/2010/main" val="3992171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3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4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4149</TotalTime>
  <Words>1277</Words>
  <Application>Microsoft Office PowerPoint</Application>
  <PresentationFormat>Custom</PresentationFormat>
  <Paragraphs>149</Paragraphs>
  <Slides>13</Slides>
  <Notes>1</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Office Theme</vt:lpstr>
      <vt:lpstr>Horizon</vt:lpstr>
      <vt:lpstr>1_Horizon</vt:lpstr>
      <vt:lpstr>3_Horizon</vt:lpstr>
      <vt:lpstr>4_Horizon</vt:lpstr>
      <vt:lpstr>PowerPoint Presentation</vt:lpstr>
      <vt:lpstr>The Dark Side of the Earth</vt:lpstr>
      <vt:lpstr>PowerPoint Presentation</vt:lpstr>
      <vt:lpstr>PowerPoint Presentation</vt:lpstr>
      <vt:lpstr>A Tale of Two Cities?</vt:lpstr>
      <vt:lpstr>What will Urban spatial data Look like in 10 Years?</vt:lpstr>
      <vt:lpstr>What are The Environmental Challenges to urban Areas?</vt:lpstr>
      <vt:lpstr>Remote Sensing of Cities – Current Questions</vt:lpstr>
      <vt:lpstr>Urban Ecosystem Services</vt:lpstr>
      <vt:lpstr>Nighttime Imagery of the Earth</vt:lpstr>
      <vt:lpstr>Light Pollution in Urban Areas</vt:lpstr>
      <vt:lpstr>Living in the Solution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DDB</dc:creator>
  <cp:lastModifiedBy>Paris</cp:lastModifiedBy>
  <cp:revision>230</cp:revision>
  <cp:lastPrinted>2012-05-14T15:47:22Z</cp:lastPrinted>
  <dcterms:created xsi:type="dcterms:W3CDTF">2006-08-16T00:00:00Z</dcterms:created>
  <dcterms:modified xsi:type="dcterms:W3CDTF">2012-10-14T04:39:18Z</dcterms:modified>
</cp:coreProperties>
</file>