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60" r:id="rId2"/>
  </p:sldMasterIdLst>
  <p:notesMasterIdLst>
    <p:notesMasterId r:id="rId36"/>
  </p:notesMasterIdLst>
  <p:sldIdLst>
    <p:sldId id="256" r:id="rId3"/>
    <p:sldId id="257" r:id="rId4"/>
    <p:sldId id="258" r:id="rId5"/>
    <p:sldId id="259"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80" r:id="rId19"/>
    <p:sldId id="298" r:id="rId20"/>
    <p:sldId id="284" r:id="rId21"/>
    <p:sldId id="300" r:id="rId22"/>
    <p:sldId id="272" r:id="rId23"/>
    <p:sldId id="271" r:id="rId24"/>
    <p:sldId id="273" r:id="rId25"/>
    <p:sldId id="297" r:id="rId26"/>
    <p:sldId id="270" r:id="rId27"/>
    <p:sldId id="279" r:id="rId28"/>
    <p:sldId id="281" r:id="rId29"/>
    <p:sldId id="282" r:id="rId30"/>
    <p:sldId id="301" r:id="rId31"/>
    <p:sldId id="302" r:id="rId32"/>
    <p:sldId id="303" r:id="rId33"/>
    <p:sldId id="304" r:id="rId34"/>
    <p:sldId id="306" r:id="rId35"/>
  </p:sldIdLst>
  <p:sldSz cx="9144000" cy="6858000" type="screen4x3"/>
  <p:notesSz cx="6858000" cy="9144000"/>
  <p:defaultTextStyle>
    <a:defPPr>
      <a:defRPr lang="en-US"/>
    </a:defPPr>
    <a:lvl1pPr algn="l" rtl="0" fontAlgn="base" hangingPunct="0">
      <a:spcBef>
        <a:spcPct val="0"/>
      </a:spcBef>
      <a:spcAft>
        <a:spcPct val="0"/>
      </a:spcAft>
      <a:defRPr kern="1200">
        <a:solidFill>
          <a:srgbClr val="000000"/>
        </a:solidFill>
        <a:latin typeface="Arial" pitchFamily="34" charset="0"/>
        <a:ea typeface="Helvetica" charset="0"/>
        <a:cs typeface="Helvetica" charset="0"/>
        <a:sym typeface="Arial" pitchFamily="34" charset="0"/>
      </a:defRPr>
    </a:lvl1pPr>
    <a:lvl2pPr marL="457200" algn="l" rtl="0" fontAlgn="base" hangingPunct="0">
      <a:spcBef>
        <a:spcPct val="0"/>
      </a:spcBef>
      <a:spcAft>
        <a:spcPct val="0"/>
      </a:spcAft>
      <a:defRPr kern="1200">
        <a:solidFill>
          <a:srgbClr val="000000"/>
        </a:solidFill>
        <a:latin typeface="Arial" pitchFamily="34" charset="0"/>
        <a:ea typeface="Helvetica" charset="0"/>
        <a:cs typeface="Helvetica" charset="0"/>
        <a:sym typeface="Arial" pitchFamily="34" charset="0"/>
      </a:defRPr>
    </a:lvl2pPr>
    <a:lvl3pPr marL="914400" algn="l" rtl="0" fontAlgn="base" hangingPunct="0">
      <a:spcBef>
        <a:spcPct val="0"/>
      </a:spcBef>
      <a:spcAft>
        <a:spcPct val="0"/>
      </a:spcAft>
      <a:defRPr kern="1200">
        <a:solidFill>
          <a:srgbClr val="000000"/>
        </a:solidFill>
        <a:latin typeface="Arial" pitchFamily="34" charset="0"/>
        <a:ea typeface="Helvetica" charset="0"/>
        <a:cs typeface="Helvetica" charset="0"/>
        <a:sym typeface="Arial" pitchFamily="34" charset="0"/>
      </a:defRPr>
    </a:lvl3pPr>
    <a:lvl4pPr marL="1371600" algn="l" rtl="0" fontAlgn="base" hangingPunct="0">
      <a:spcBef>
        <a:spcPct val="0"/>
      </a:spcBef>
      <a:spcAft>
        <a:spcPct val="0"/>
      </a:spcAft>
      <a:defRPr kern="1200">
        <a:solidFill>
          <a:srgbClr val="000000"/>
        </a:solidFill>
        <a:latin typeface="Arial" pitchFamily="34" charset="0"/>
        <a:ea typeface="Helvetica" charset="0"/>
        <a:cs typeface="Helvetica" charset="0"/>
        <a:sym typeface="Arial" pitchFamily="34" charset="0"/>
      </a:defRPr>
    </a:lvl4pPr>
    <a:lvl5pPr marL="1828800" algn="l" rtl="0" fontAlgn="base" hangingPunct="0">
      <a:spcBef>
        <a:spcPct val="0"/>
      </a:spcBef>
      <a:spcAft>
        <a:spcPct val="0"/>
      </a:spcAft>
      <a:defRPr kern="1200">
        <a:solidFill>
          <a:srgbClr val="000000"/>
        </a:solidFill>
        <a:latin typeface="Arial" pitchFamily="34" charset="0"/>
        <a:ea typeface="Helvetica" charset="0"/>
        <a:cs typeface="Helvetica" charset="0"/>
        <a:sym typeface="Arial" pitchFamily="34" charset="0"/>
      </a:defRPr>
    </a:lvl5pPr>
    <a:lvl6pPr marL="2286000" algn="l" defTabSz="914400" rtl="0" eaLnBrk="1" latinLnBrk="0" hangingPunct="1">
      <a:defRPr kern="1200">
        <a:solidFill>
          <a:srgbClr val="000000"/>
        </a:solidFill>
        <a:latin typeface="Arial" pitchFamily="34" charset="0"/>
        <a:ea typeface="Helvetica" charset="0"/>
        <a:cs typeface="Helvetica" charset="0"/>
        <a:sym typeface="Arial" pitchFamily="34" charset="0"/>
      </a:defRPr>
    </a:lvl6pPr>
    <a:lvl7pPr marL="2743200" algn="l" defTabSz="914400" rtl="0" eaLnBrk="1" latinLnBrk="0" hangingPunct="1">
      <a:defRPr kern="1200">
        <a:solidFill>
          <a:srgbClr val="000000"/>
        </a:solidFill>
        <a:latin typeface="Arial" pitchFamily="34" charset="0"/>
        <a:ea typeface="Helvetica" charset="0"/>
        <a:cs typeface="Helvetica" charset="0"/>
        <a:sym typeface="Arial" pitchFamily="34" charset="0"/>
      </a:defRPr>
    </a:lvl7pPr>
    <a:lvl8pPr marL="3200400" algn="l" defTabSz="914400" rtl="0" eaLnBrk="1" latinLnBrk="0" hangingPunct="1">
      <a:defRPr kern="1200">
        <a:solidFill>
          <a:srgbClr val="000000"/>
        </a:solidFill>
        <a:latin typeface="Arial" pitchFamily="34" charset="0"/>
        <a:ea typeface="Helvetica" charset="0"/>
        <a:cs typeface="Helvetica" charset="0"/>
        <a:sym typeface="Arial" pitchFamily="34" charset="0"/>
      </a:defRPr>
    </a:lvl8pPr>
    <a:lvl9pPr marL="3657600" algn="l" defTabSz="914400" rtl="0" eaLnBrk="1" latinLnBrk="0" hangingPunct="1">
      <a:defRPr kern="1200">
        <a:solidFill>
          <a:srgbClr val="000000"/>
        </a:solidFill>
        <a:latin typeface="Arial" pitchFamily="34" charset="0"/>
        <a:ea typeface="Helvetica" charset="0"/>
        <a:cs typeface="Helvetica" charset="0"/>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E86"/>
    <a:srgbClr val="FF00FF"/>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318"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p:cNvSpPr>
            <a:spLocks/>
          </p:cNvSpPr>
          <p:nvPr>
            <p:ph type="sldImg" idx="2"/>
          </p:nvPr>
        </p:nvSpPr>
        <p:spPr bwMode="auto">
          <a:xfrm>
            <a:off x="1143000" y="685800"/>
            <a:ext cx="4572000" cy="3429000"/>
          </a:xfrm>
          <a:prstGeom prst="rect">
            <a:avLst/>
          </a:prstGeom>
          <a:noFill/>
          <a:ln w="12700" cap="rnd">
            <a:noFill/>
            <a:round/>
            <a:headEnd/>
            <a:tailEnd/>
          </a:ln>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sym typeface="Avenir" charset="0"/>
              </a:rPr>
              <a:t>Click to edit Master text styles</a:t>
            </a:r>
          </a:p>
          <a:p>
            <a:pPr lvl="1"/>
            <a:r>
              <a:rPr lang="en-US" noProof="0" smtClean="0">
                <a:sym typeface="Avenir" charset="0"/>
              </a:rPr>
              <a:t>Second level</a:t>
            </a:r>
          </a:p>
          <a:p>
            <a:pPr lvl="2"/>
            <a:r>
              <a:rPr lang="en-US" noProof="0" smtClean="0">
                <a:sym typeface="Avenir" charset="0"/>
              </a:rPr>
              <a:t>Third level</a:t>
            </a:r>
          </a:p>
          <a:p>
            <a:pPr lvl="3"/>
            <a:r>
              <a:rPr lang="en-US" noProof="0" smtClean="0">
                <a:sym typeface="Avenir" charset="0"/>
              </a:rPr>
              <a:t>Fourth level</a:t>
            </a:r>
          </a:p>
          <a:p>
            <a:pPr lvl="4"/>
            <a:r>
              <a:rPr lang="en-US" noProof="0" smtClean="0">
                <a:sym typeface="Avenir"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p:cNvSpPr>
          <p:nvPr>
            <p:ph type="sldNum" sz="quarter" idx="10"/>
          </p:nvPr>
        </p:nvSpPr>
        <p:spPr>
          <a:ln/>
        </p:spPr>
        <p:txBody>
          <a:bodyPr/>
          <a:lstStyle>
            <a:lvl1pPr>
              <a:defRPr/>
            </a:lvl1pPr>
          </a:lstStyle>
          <a:p>
            <a:pPr>
              <a:defRPr/>
            </a:pPr>
            <a:fld id="{3836C07F-AF83-405D-9957-20442AB31E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p:cNvSpPr>
          <p:nvPr>
            <p:ph type="sldNum" sz="quarter" idx="10"/>
          </p:nvPr>
        </p:nvSpPr>
        <p:spPr>
          <a:ln/>
        </p:spPr>
        <p:txBody>
          <a:bodyPr/>
          <a:lstStyle>
            <a:lvl1pPr>
              <a:defRPr/>
            </a:lvl1pPr>
          </a:lstStyle>
          <a:p>
            <a:pPr>
              <a:defRPr/>
            </a:pPr>
            <a:fld id="{483A52C5-7631-4B45-B749-5D9D6A0A5B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p:cNvSpPr>
          <p:nvPr>
            <p:ph type="sldNum" sz="quarter" idx="10"/>
          </p:nvPr>
        </p:nvSpPr>
        <p:spPr>
          <a:ln/>
        </p:spPr>
        <p:txBody>
          <a:bodyPr/>
          <a:lstStyle>
            <a:lvl1pPr>
              <a:defRPr/>
            </a:lvl1pPr>
          </a:lstStyle>
          <a:p>
            <a:pPr>
              <a:defRPr/>
            </a:pPr>
            <a:fld id="{99C9BC98-CA8C-452C-AC18-5836E45688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cs typeface="Helvetica" charset="0"/>
              </a:defRPr>
            </a:lvl1pPr>
          </a:lstStyle>
          <a:p>
            <a:pPr>
              <a:defRPr/>
            </a:pPr>
            <a:fld id="{8BDCDCB5-7949-493F-9ACB-26CC82E70E6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cs typeface="Helvetica" charset="0"/>
              </a:defRPr>
            </a:lvl1pPr>
          </a:lstStyle>
          <a:p>
            <a:pPr>
              <a:defRPr/>
            </a:pPr>
            <a:fld id="{71E460BF-4821-4C0B-9765-6FE2F72AF19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cs typeface="Helvetica" charset="0"/>
              </a:defRPr>
            </a:lvl1pPr>
          </a:lstStyle>
          <a:p>
            <a:pPr>
              <a:defRPr/>
            </a:pPr>
            <a:fld id="{81018238-D8CC-4043-8E73-7D8B6D2522C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cs typeface="Helvetica" charset="0"/>
              </a:defRPr>
            </a:lvl1pPr>
          </a:lstStyle>
          <a:p>
            <a:pPr>
              <a:defRPr/>
            </a:pPr>
            <a:fld id="{83DF816B-3E80-4FF7-A701-18565310F2D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cs typeface="Helvetica" charset="0"/>
              </a:defRPr>
            </a:lvl1pPr>
          </a:lstStyle>
          <a:p>
            <a:pPr>
              <a:defRPr/>
            </a:pPr>
            <a:fld id="{0343EEA7-F6F7-4D27-B808-39471448C86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cs typeface="Helvetica" charset="0"/>
              </a:defRPr>
            </a:lvl1pPr>
          </a:lstStyle>
          <a:p>
            <a:pPr>
              <a:defRPr/>
            </a:pPr>
            <a:fld id="{0CAFB52B-733B-4796-B467-0B5E9D08D9F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cs typeface="Helvetica" charset="0"/>
              </a:defRPr>
            </a:lvl1pPr>
          </a:lstStyle>
          <a:p>
            <a:pPr>
              <a:defRPr/>
            </a:pPr>
            <a:fld id="{BFCF14EC-448A-4564-A205-BF770238759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cs typeface="Helvetica" charset="0"/>
              </a:defRPr>
            </a:lvl1pPr>
          </a:lstStyle>
          <a:p>
            <a:pPr>
              <a:defRPr/>
            </a:pPr>
            <a:fld id="{1007EDA6-EE74-4A8E-8EA1-69098D930A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p:cNvSpPr>
          <p:nvPr>
            <p:ph type="sldNum" sz="quarter" idx="10"/>
          </p:nvPr>
        </p:nvSpPr>
        <p:spPr>
          <a:ln/>
        </p:spPr>
        <p:txBody>
          <a:bodyPr/>
          <a:lstStyle>
            <a:lvl1pPr>
              <a:defRPr/>
            </a:lvl1pPr>
          </a:lstStyle>
          <a:p>
            <a:pPr>
              <a:defRPr/>
            </a:pPr>
            <a:fld id="{42949DF1-CBF7-43F8-91C1-2CE292C9305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cs typeface="Helvetica" charset="0"/>
              </a:defRPr>
            </a:lvl1pPr>
          </a:lstStyle>
          <a:p>
            <a:pPr>
              <a:defRPr/>
            </a:pPr>
            <a:fld id="{D1F9BD56-AFA3-4E8C-BD00-B09A0F24DA4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cs typeface="Helvetica" charset="0"/>
              </a:defRPr>
            </a:lvl1pPr>
          </a:lstStyle>
          <a:p>
            <a:pPr>
              <a:defRPr/>
            </a:pPr>
            <a:fld id="{A7E99007-0C4D-4563-8457-CCEE00A54FB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cs typeface="Helvetica" charset="0"/>
              </a:defRPr>
            </a:lvl1pPr>
          </a:lstStyle>
          <a:p>
            <a:pPr>
              <a:defRPr/>
            </a:pPr>
            <a:fld id="{1199ECE9-DB2B-4AF8-A2D1-DD72A7C361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p:cNvSpPr>
          <p:nvPr>
            <p:ph type="sldNum" sz="quarter" idx="10"/>
          </p:nvPr>
        </p:nvSpPr>
        <p:spPr>
          <a:ln/>
        </p:spPr>
        <p:txBody>
          <a:bodyPr/>
          <a:lstStyle>
            <a:lvl1pPr>
              <a:defRPr/>
            </a:lvl1pPr>
          </a:lstStyle>
          <a:p>
            <a:pPr>
              <a:defRPr/>
            </a:pPr>
            <a:fld id="{9B4F47AD-2F91-4349-83C0-8F99591E60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p:cNvSpPr>
          <p:nvPr>
            <p:ph type="sldNum" sz="quarter" idx="10"/>
          </p:nvPr>
        </p:nvSpPr>
        <p:spPr>
          <a:ln/>
        </p:spPr>
        <p:txBody>
          <a:bodyPr/>
          <a:lstStyle>
            <a:lvl1pPr>
              <a:defRPr/>
            </a:lvl1pPr>
          </a:lstStyle>
          <a:p>
            <a:pPr>
              <a:defRPr/>
            </a:pPr>
            <a:fld id="{587BA3AA-B548-45AF-9370-49EB4C1682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p:cNvSpPr>
          <p:nvPr>
            <p:ph type="sldNum" sz="quarter" idx="10"/>
          </p:nvPr>
        </p:nvSpPr>
        <p:spPr>
          <a:ln/>
        </p:spPr>
        <p:txBody>
          <a:bodyPr/>
          <a:lstStyle>
            <a:lvl1pPr>
              <a:defRPr/>
            </a:lvl1pPr>
          </a:lstStyle>
          <a:p>
            <a:pPr>
              <a:defRPr/>
            </a:pPr>
            <a:fld id="{DFAA5AAB-AB22-4AA1-BB19-DE892A3E67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p:cNvSpPr>
          <p:nvPr>
            <p:ph type="sldNum" sz="quarter" idx="10"/>
          </p:nvPr>
        </p:nvSpPr>
        <p:spPr>
          <a:ln/>
        </p:spPr>
        <p:txBody>
          <a:bodyPr/>
          <a:lstStyle>
            <a:lvl1pPr>
              <a:defRPr/>
            </a:lvl1pPr>
          </a:lstStyle>
          <a:p>
            <a:pPr>
              <a:defRPr/>
            </a:pPr>
            <a:fld id="{3390EB44-471A-441F-89D3-E73B47792B8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sldNum" sz="quarter" idx="10"/>
          </p:nvPr>
        </p:nvSpPr>
        <p:spPr>
          <a:ln/>
        </p:spPr>
        <p:txBody>
          <a:bodyPr/>
          <a:lstStyle>
            <a:lvl1pPr>
              <a:defRPr/>
            </a:lvl1pPr>
          </a:lstStyle>
          <a:p>
            <a:pPr>
              <a:defRPr/>
            </a:pPr>
            <a:fld id="{FA864697-CF37-4D78-B578-1E8BD35091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p:cNvSpPr>
          <p:nvPr>
            <p:ph type="sldNum" sz="quarter" idx="10"/>
          </p:nvPr>
        </p:nvSpPr>
        <p:spPr>
          <a:ln/>
        </p:spPr>
        <p:txBody>
          <a:bodyPr/>
          <a:lstStyle>
            <a:lvl1pPr>
              <a:defRPr/>
            </a:lvl1pPr>
          </a:lstStyle>
          <a:p>
            <a:pPr>
              <a:defRPr/>
            </a:pPr>
            <a:fld id="{E7203B95-53CE-46B7-8F15-49BEB20E47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p:cNvSpPr>
          <p:nvPr>
            <p:ph type="sldNum" sz="quarter" idx="10"/>
          </p:nvPr>
        </p:nvSpPr>
        <p:spPr>
          <a:ln/>
        </p:spPr>
        <p:txBody>
          <a:bodyPr/>
          <a:lstStyle>
            <a:lvl1pPr>
              <a:defRPr/>
            </a:lvl1pPr>
          </a:lstStyle>
          <a:p>
            <a:pPr>
              <a:defRPr/>
            </a:pPr>
            <a:fld id="{9DEDBFFD-6604-424D-8CEB-7D0B57B10F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2050" name="Picture 1" descr=";n,;jh iluil"/>
          <p:cNvPicPr>
            <a:picLocks noChangeAspect="1"/>
          </p:cNvPicPr>
          <p:nvPr/>
        </p:nvPicPr>
        <p:blipFill>
          <a:blip r:embed="rId13" cstate="print"/>
          <a:srcRect/>
          <a:stretch>
            <a:fillRect/>
          </a:stretch>
        </p:blipFill>
        <p:spPr bwMode="auto">
          <a:xfrm>
            <a:off x="0" y="0"/>
            <a:ext cx="9144000" cy="6858000"/>
          </a:xfrm>
          <a:prstGeom prst="rect">
            <a:avLst/>
          </a:prstGeom>
          <a:noFill/>
          <a:ln w="12700">
            <a:noFill/>
            <a:miter lim="0"/>
            <a:headEnd/>
            <a:tailEnd/>
          </a:ln>
        </p:spPr>
      </p:pic>
      <p:sp>
        <p:nvSpPr>
          <p:cNvPr id="2" name="Rectangle 2"/>
          <p:cNvSpPr>
            <a:spLocks noGrp="1"/>
          </p:cNvSpPr>
          <p:nvPr>
            <p:ph type="sldNum" sz="quarter" idx="2"/>
          </p:nvPr>
        </p:nvSpPr>
        <p:spPr bwMode="auto">
          <a:xfrm>
            <a:off x="7962900" y="6373813"/>
            <a:ext cx="357188" cy="350837"/>
          </a:xfrm>
          <a:prstGeom prst="rect">
            <a:avLst/>
          </a:prstGeom>
          <a:noFill/>
          <a:ln>
            <a:noFill/>
          </a:ln>
          <a:effectLst/>
          <a:extLst/>
        </p:spPr>
        <p:txBody>
          <a:bodyPr vert="horz" wrap="square" lIns="45719" tIns="45719" rIns="45719" bIns="45719" numCol="1" anchor="t" anchorCtr="0" compatLnSpc="1">
            <a:prstTxWarp prst="textNoShape">
              <a:avLst/>
            </a:prstTxWarp>
          </a:bodyPr>
          <a:lstStyle>
            <a:lvl1pPr>
              <a:defRPr>
                <a:ea typeface="+mn-ea"/>
                <a:cs typeface="Arial" pitchFamily="34" charset="0"/>
              </a:defRPr>
            </a:lvl1pPr>
          </a:lstStyle>
          <a:p>
            <a:pPr>
              <a:defRPr/>
            </a:pPr>
            <a:fld id="{D6CA1C94-8490-4717-9F35-61E15413D3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3074" name="Picture 1" descr=";n,;jh iluil"/>
          <p:cNvPicPr>
            <a:picLocks noChangeAspect="1"/>
          </p:cNvPicPr>
          <p:nvPr/>
        </p:nvPicPr>
        <p:blipFill>
          <a:blip r:embed="rId13" cstate="print"/>
          <a:srcRect/>
          <a:stretch>
            <a:fillRect/>
          </a:stretch>
        </p:blipFill>
        <p:spPr bwMode="auto">
          <a:xfrm>
            <a:off x="0" y="0"/>
            <a:ext cx="9144000" cy="6858000"/>
          </a:xfrm>
          <a:prstGeom prst="rect">
            <a:avLst/>
          </a:prstGeom>
          <a:noFill/>
          <a:ln w="12700">
            <a:noFill/>
            <a:miter lim="0"/>
            <a:headEnd/>
            <a:tailEnd/>
          </a:ln>
        </p:spPr>
      </p:pic>
      <p:sp>
        <p:nvSpPr>
          <p:cNvPr id="1026" name="Rectangle 2"/>
          <p:cNvSpPr>
            <a:spLocks noGrp="1"/>
          </p:cNvSpPr>
          <p:nvPr>
            <p:ph type="sldNum" sz="quarter" idx="2"/>
          </p:nvPr>
        </p:nvSpPr>
        <p:spPr bwMode="auto">
          <a:xfrm>
            <a:off x="7962900" y="6373813"/>
            <a:ext cx="357188" cy="350837"/>
          </a:xfrm>
          <a:prstGeom prst="rect">
            <a:avLst/>
          </a:prstGeom>
          <a:noFill/>
          <a:ln>
            <a:noFill/>
          </a:ln>
          <a:effectLst/>
          <a:extLst>
            <a:ext uri="{909E8E84-426E-40DD-AFC4-6F175D3DCCD1}"/>
            <a:ext uri="{91240B29-F687-4F45-9708-019B960494DF}"/>
            <a:ext uri="{AF507438-7753-43E0-B8FC-AC1667EBCBE1}"/>
          </a:extLst>
        </p:spPr>
        <p:txBody>
          <a:bodyPr vert="horz" wrap="square" lIns="45719" tIns="45719" rIns="45719" bIns="45719" numCol="1" anchor="t" anchorCtr="0" compatLnSpc="1">
            <a:prstTxWarp prst="textNoShape">
              <a:avLst/>
            </a:prstTxWarp>
          </a:bodyPr>
          <a:lstStyle>
            <a:lvl1pPr>
              <a:defRPr>
                <a:cs typeface="Arial" pitchFamily="34" charset="0"/>
              </a:defRPr>
            </a:lvl1pPr>
          </a:lstStyle>
          <a:p>
            <a:pPr>
              <a:defRPr/>
            </a:pPr>
            <a:fld id="{C3E54B62-DE68-448D-9486-223368F587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457200" rtl="0" eaLnBrk="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journals.elsevier.com/ecosystem-servic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hyperlink" Target="http://www.em-dat.net/index.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rid.unep.ch/data/gnv199.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7962900" y="6373813"/>
            <a:ext cx="1073150" cy="3508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lstStyle/>
          <a:p>
            <a:fld id="{99DDA25A-E3E3-42D7-A85B-B6209D50258D}" type="slidenum">
              <a:rPr lang="en-US" b="1">
                <a:solidFill>
                  <a:srgbClr val="FFFFFF"/>
                </a:solidFill>
              </a:rPr>
              <a:pPr/>
              <a:t>1</a:t>
            </a:fld>
            <a:endParaRPr lang="en-US"/>
          </a:p>
        </p:txBody>
      </p:sp>
      <p:pic>
        <p:nvPicPr>
          <p:cNvPr id="15363" name="Picture 2" descr="gdf ,  bnmklmùp"/>
          <p:cNvPicPr>
            <a:picLocks noChangeAspect="1"/>
          </p:cNvPicPr>
          <p:nvPr/>
        </p:nvPicPr>
        <p:blipFill>
          <a:blip r:embed="rId2" cstate="print"/>
          <a:srcRect/>
          <a:stretch>
            <a:fillRect/>
          </a:stretch>
        </p:blipFill>
        <p:spPr bwMode="auto">
          <a:xfrm>
            <a:off x="0" y="0"/>
            <a:ext cx="9144000" cy="6858000"/>
          </a:xfrm>
          <a:prstGeom prst="rect">
            <a:avLst/>
          </a:prstGeom>
          <a:noFill/>
          <a:ln w="12700">
            <a:noFill/>
            <a:miter lim="0"/>
            <a:headEnd/>
            <a:tailEnd/>
          </a:ln>
        </p:spPr>
      </p:pic>
      <p:sp>
        <p:nvSpPr>
          <p:cNvPr id="15364" name="AutoShape 3"/>
          <p:cNvSpPr>
            <a:spLocks/>
          </p:cNvSpPr>
          <p:nvPr/>
        </p:nvSpPr>
        <p:spPr bwMode="auto">
          <a:xfrm>
            <a:off x="0" y="15875"/>
            <a:ext cx="8785225" cy="37131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179999" tIns="179999" rIns="179999" bIns="179999"/>
          <a:lstStyle/>
          <a:p>
            <a:pPr algn="r"/>
            <a:r>
              <a:rPr lang="en-US" sz="5400" b="1">
                <a:solidFill>
                  <a:srgbClr val="92D050"/>
                </a:solidFill>
                <a:latin typeface="Times New Roman" pitchFamily="18" charset="0"/>
                <a:cs typeface="Times New Roman" pitchFamily="18" charset="0"/>
                <a:sym typeface="Times New Roman" pitchFamily="18" charset="0"/>
              </a:rPr>
              <a:t>Changes to the Global Value of Ecosystem Services:</a:t>
            </a:r>
          </a:p>
          <a:p>
            <a:pPr algn="r"/>
            <a:r>
              <a:rPr lang="en-US" sz="5400" b="1">
                <a:solidFill>
                  <a:srgbClr val="C00000"/>
                </a:solidFill>
                <a:latin typeface="Times New Roman" pitchFamily="18" charset="0"/>
                <a:cs typeface="Times New Roman" pitchFamily="18" charset="0"/>
                <a:sym typeface="Times New Roman" pitchFamily="18" charset="0"/>
              </a:rPr>
              <a:t>A Market Failure?   </a:t>
            </a:r>
          </a:p>
          <a:p>
            <a:pPr algn="r"/>
            <a:endParaRPr lang="en-US"/>
          </a:p>
        </p:txBody>
      </p:sp>
      <p:sp>
        <p:nvSpPr>
          <p:cNvPr id="15365" name="AutoShape 4"/>
          <p:cNvSpPr>
            <a:spLocks/>
          </p:cNvSpPr>
          <p:nvPr/>
        </p:nvSpPr>
        <p:spPr bwMode="auto">
          <a:xfrm>
            <a:off x="4724400" y="4572000"/>
            <a:ext cx="4419600" cy="2286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45719" tIns="45719" rIns="45719" bIns="45719"/>
          <a:lstStyle/>
          <a:p>
            <a:pPr algn="ctr"/>
            <a:r>
              <a:rPr lang="en-US" sz="2400" b="1">
                <a:solidFill>
                  <a:srgbClr val="FFFFCC"/>
                </a:solidFill>
                <a:latin typeface="Times New Roman" pitchFamily="18" charset="0"/>
                <a:cs typeface="Times New Roman" pitchFamily="18" charset="0"/>
                <a:sym typeface="Times New Roman" pitchFamily="18" charset="0"/>
              </a:rPr>
              <a:t>Dr. Paul C. Sutton</a:t>
            </a:r>
          </a:p>
          <a:p>
            <a:pPr algn="ctr"/>
            <a:r>
              <a:rPr lang="en-US" b="1">
                <a:solidFill>
                  <a:srgbClr val="FFFFCC"/>
                </a:solidFill>
                <a:latin typeface="Times New Roman" pitchFamily="18" charset="0"/>
                <a:cs typeface="Times New Roman" pitchFamily="18" charset="0"/>
                <a:sym typeface="Times New Roman" pitchFamily="18" charset="0"/>
              </a:rPr>
              <a:t>Department of Geography &amp; Environment</a:t>
            </a:r>
          </a:p>
          <a:p>
            <a:pPr algn="ctr"/>
            <a:r>
              <a:rPr lang="en-US" b="1">
                <a:solidFill>
                  <a:srgbClr val="FFFFCC"/>
                </a:solidFill>
                <a:latin typeface="Times New Roman" pitchFamily="18" charset="0"/>
                <a:cs typeface="Times New Roman" pitchFamily="18" charset="0"/>
                <a:sym typeface="Times New Roman" pitchFamily="18" charset="0"/>
              </a:rPr>
              <a:t>University of Denver</a:t>
            </a:r>
          </a:p>
          <a:p>
            <a:pPr algn="ctr"/>
            <a:r>
              <a:rPr lang="en-US" b="1">
                <a:solidFill>
                  <a:srgbClr val="FFFFCC"/>
                </a:solidFill>
                <a:latin typeface="Times New Roman" pitchFamily="18" charset="0"/>
                <a:cs typeface="Times New Roman" pitchFamily="18" charset="0"/>
                <a:sym typeface="Times New Roman" pitchFamily="18" charset="0"/>
              </a:rPr>
              <a:t>-and-</a:t>
            </a:r>
          </a:p>
          <a:p>
            <a:pPr algn="ctr"/>
            <a:r>
              <a:rPr lang="en-US" b="1">
                <a:solidFill>
                  <a:srgbClr val="FFFFCC"/>
                </a:solidFill>
                <a:latin typeface="Times New Roman" pitchFamily="18" charset="0"/>
                <a:cs typeface="Times New Roman" pitchFamily="18" charset="0"/>
                <a:sym typeface="Times New Roman" pitchFamily="18" charset="0"/>
              </a:rPr>
              <a:t>Head of Discipline</a:t>
            </a:r>
          </a:p>
          <a:p>
            <a:pPr algn="ctr"/>
            <a:r>
              <a:rPr lang="en-US" b="1">
                <a:solidFill>
                  <a:srgbClr val="FFFFCC"/>
                </a:solidFill>
                <a:latin typeface="Times New Roman" pitchFamily="18" charset="0"/>
                <a:cs typeface="Times New Roman" pitchFamily="18" charset="0"/>
                <a:sym typeface="Times New Roman" pitchFamily="18" charset="0"/>
              </a:rPr>
              <a:t>Environmental &amp; Geospatial Sciences</a:t>
            </a:r>
          </a:p>
          <a:p>
            <a:pPr algn="ctr"/>
            <a:r>
              <a:rPr lang="en-US" b="1">
                <a:solidFill>
                  <a:srgbClr val="FFFFCC"/>
                </a:solidFill>
                <a:latin typeface="Times New Roman" pitchFamily="18" charset="0"/>
                <a:cs typeface="Times New Roman" pitchFamily="18" charset="0"/>
                <a:sym typeface="Times New Roman" pitchFamily="18" charset="0"/>
              </a:rPr>
              <a:t>University of South Australia</a:t>
            </a:r>
            <a:endParaRPr lang="en-US" sz="160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04800" y="0"/>
            <a:ext cx="8610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600" b="1" smtClean="0">
                <a:solidFill>
                  <a:srgbClr val="92D050"/>
                </a:solidFill>
                <a:latin typeface="Times New Roman" pitchFamily="18" charset="0"/>
                <a:cs typeface="Times New Roman" pitchFamily="18" charset="0"/>
              </a:rPr>
              <a:t>Buffer Existing Storms to 100 km </a:t>
            </a:r>
            <a:r>
              <a:rPr lang="en-US" sz="2400" b="1" smtClean="0">
                <a:solidFill>
                  <a:srgbClr val="92D050"/>
                </a:solidFill>
                <a:latin typeface="Times New Roman" pitchFamily="18" charset="0"/>
                <a:cs typeface="Times New Roman" pitchFamily="18" charset="0"/>
              </a:rPr>
              <a:t>(</a:t>
            </a:r>
            <a:r>
              <a:rPr lang="en-US" sz="1800" b="1" smtClean="0">
                <a:solidFill>
                  <a:srgbClr val="92D050"/>
                </a:solidFill>
                <a:latin typeface="Times New Roman" pitchFamily="18" charset="0"/>
                <a:cs typeface="Times New Roman" pitchFamily="18" charset="0"/>
              </a:rPr>
              <a:t>50 km per side</a:t>
            </a:r>
            <a:r>
              <a:rPr lang="en-US" sz="2400" b="1" smtClean="0">
                <a:solidFill>
                  <a:srgbClr val="92D050"/>
                </a:solidFill>
                <a:latin typeface="Times New Roman" pitchFamily="18" charset="0"/>
                <a:cs typeface="Times New Roman" pitchFamily="18" charset="0"/>
              </a:rPr>
              <a:t>)</a:t>
            </a:r>
            <a:r>
              <a:rPr lang="en-US" sz="3600" b="1" smtClean="0">
                <a:solidFill>
                  <a:srgbClr val="92D050"/>
                </a:solidFill>
                <a:latin typeface="Times New Roman" pitchFamily="18" charset="0"/>
                <a:cs typeface="Times New Roman" pitchFamily="18" charset="0"/>
              </a:rPr>
              <a:t> and Match to Damage Table </a:t>
            </a:r>
            <a:r>
              <a:rPr lang="en-US" sz="2800" b="1" smtClean="0">
                <a:solidFill>
                  <a:srgbClr val="92D050"/>
                </a:solidFill>
                <a:latin typeface="Times New Roman" pitchFamily="18" charset="0"/>
                <a:cs typeface="Times New Roman" pitchFamily="18" charset="0"/>
              </a:rPr>
              <a:t>(N=34)</a:t>
            </a:r>
            <a:endParaRPr lang="en-US" sz="3600" smtClean="0">
              <a:solidFill>
                <a:srgbClr val="92D050"/>
              </a:solidFill>
              <a:latin typeface="Times New Roman" pitchFamily="18" charset="0"/>
              <a:cs typeface="Times New Roman" pitchFamily="18" charset="0"/>
            </a:endParaRPr>
          </a:p>
        </p:txBody>
      </p:sp>
      <p:sp>
        <p:nvSpPr>
          <p:cNvPr id="24579" name="Content Placeholder 2"/>
          <p:cNvSpPr>
            <a:spLocks noGrp="1"/>
          </p:cNvSpPr>
          <p:nvPr>
            <p:ph idx="1"/>
          </p:nvPr>
        </p:nvSpPr>
        <p:spPr bwMode="auto">
          <a:xfrm>
            <a:off x="2133600" y="5303838"/>
            <a:ext cx="7010400" cy="1554162"/>
          </a:xfrm>
          <a:noFill/>
          <a:ln>
            <a:miter lim="800000"/>
            <a:headEnd/>
            <a:tailEnd/>
          </a:ln>
        </p:spPr>
        <p:txBody>
          <a:bodyPr vert="horz" wrap="square" lIns="91440" tIns="45720" rIns="91440" bIns="45720" numCol="1" anchor="t" anchorCtr="0" compatLnSpc="1">
            <a:prstTxWarp prst="textNoShape">
              <a:avLst/>
            </a:prstTxWarp>
          </a:bodyPr>
          <a:lstStyle/>
          <a:p>
            <a:r>
              <a:rPr lang="en-US" sz="1800" b="1" smtClean="0">
                <a:solidFill>
                  <a:srgbClr val="F6EE86"/>
                </a:solidFill>
                <a:latin typeface="Times New Roman" pitchFamily="18" charset="0"/>
                <a:cs typeface="Times New Roman" pitchFamily="18" charset="0"/>
              </a:rPr>
              <a:t> Andrew is an interesting example hurricane in that is represents one of the problems associated with this Analysis. Andrew did most of its damage during  its first landfall in Florida. However, it went into the gulf of Mexico and  struck the gulf coast later in its path. </a:t>
            </a:r>
            <a:endParaRPr lang="en-US" sz="1800" smtClean="0">
              <a:solidFill>
                <a:srgbClr val="F6EE86"/>
              </a:solidFill>
            </a:endParaRPr>
          </a:p>
        </p:txBody>
      </p:sp>
      <p:pic>
        <p:nvPicPr>
          <p:cNvPr id="24580" name="Picture 4"/>
          <p:cNvPicPr>
            <a:picLocks noChangeAspect="1" noChangeArrowheads="1"/>
          </p:cNvPicPr>
          <p:nvPr/>
        </p:nvPicPr>
        <p:blipFill>
          <a:blip r:embed="rId2" cstate="print"/>
          <a:srcRect/>
          <a:stretch>
            <a:fillRect/>
          </a:stretch>
        </p:blipFill>
        <p:spPr bwMode="auto">
          <a:xfrm>
            <a:off x="598488" y="1208088"/>
            <a:ext cx="8012112" cy="4049712"/>
          </a:xfrm>
          <a:prstGeom prst="rect">
            <a:avLst/>
          </a:prstGeom>
          <a:noFill/>
          <a:ln w="9525">
            <a:noFill/>
            <a:miter lim="800000"/>
            <a:headEnd/>
            <a:tailEnd/>
          </a:ln>
        </p:spPr>
      </p:pic>
      <p:sp>
        <p:nvSpPr>
          <p:cNvPr id="24581" name="TextBox 6"/>
          <p:cNvSpPr txBox="1">
            <a:spLocks noChangeArrowheads="1"/>
          </p:cNvSpPr>
          <p:nvPr/>
        </p:nvSpPr>
        <p:spPr bwMode="auto">
          <a:xfrm>
            <a:off x="5410200" y="2819400"/>
            <a:ext cx="2741613" cy="369888"/>
          </a:xfrm>
          <a:prstGeom prst="rect">
            <a:avLst/>
          </a:prstGeom>
          <a:noFill/>
          <a:ln w="9525">
            <a:noFill/>
            <a:miter lim="800000"/>
            <a:headEnd/>
            <a:tailEnd/>
          </a:ln>
        </p:spPr>
        <p:txBody>
          <a:bodyPr wrap="none">
            <a:spAutoFit/>
          </a:bodyPr>
          <a:lstStyle/>
          <a:p>
            <a:r>
              <a:rPr lang="en-US" b="1"/>
              <a:t>Hurricane Andrew 1992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76200" y="152400"/>
            <a:ext cx="89154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solidFill>
                  <a:srgbClr val="92D050"/>
                </a:solidFill>
                <a:latin typeface="Times New Roman" pitchFamily="18" charset="0"/>
                <a:cs typeface="Times New Roman" pitchFamily="18" charset="0"/>
              </a:rPr>
              <a:t>Fleshing out the Table: </a:t>
            </a:r>
            <a:r>
              <a:rPr lang="en-US" sz="3200" b="1" smtClean="0">
                <a:solidFill>
                  <a:srgbClr val="92D050"/>
                </a:solidFill>
                <a:latin typeface="Times New Roman" pitchFamily="18" charset="0"/>
                <a:cs typeface="Times New Roman" pitchFamily="18" charset="0"/>
              </a:rPr>
              <a:t>1) </a:t>
            </a:r>
            <a:r>
              <a:rPr lang="en-US" sz="3200" b="1" i="1" smtClean="0">
                <a:solidFill>
                  <a:srgbClr val="92D050"/>
                </a:solidFill>
                <a:latin typeface="Times New Roman" pitchFamily="18" charset="0"/>
                <a:cs typeface="Times New Roman" pitchFamily="18" charset="0"/>
              </a:rPr>
              <a:t>Population in Swath</a:t>
            </a:r>
            <a:endParaRPr lang="en-US" sz="3600" smtClean="0">
              <a:solidFill>
                <a:srgbClr val="92D050"/>
              </a:solidFill>
              <a:latin typeface="Times New Roman" pitchFamily="18" charset="0"/>
              <a:cs typeface="Times New Roman" pitchFamily="18" charset="0"/>
            </a:endParaRPr>
          </a:p>
        </p:txBody>
      </p:sp>
      <p:sp>
        <p:nvSpPr>
          <p:cNvPr id="25603" name="Content Placeholder 2"/>
          <p:cNvSpPr>
            <a:spLocks noGrp="1"/>
          </p:cNvSpPr>
          <p:nvPr>
            <p:ph idx="1"/>
          </p:nvPr>
        </p:nvSpPr>
        <p:spPr bwMode="auto">
          <a:xfrm>
            <a:off x="685800" y="1752600"/>
            <a:ext cx="8229600" cy="5105400"/>
          </a:xfrm>
          <a:noFill/>
          <a:ln>
            <a:miter lim="800000"/>
            <a:headEnd/>
            <a:tailEnd/>
          </a:ln>
        </p:spPr>
        <p:txBody>
          <a:bodyPr vert="horz" wrap="square" lIns="91440" tIns="45720" rIns="91440" bIns="45720" numCol="1" anchor="t" anchorCtr="0" compatLnSpc="1">
            <a:prstTxWarp prst="textNoShape">
              <a:avLst/>
            </a:prstTxWarp>
          </a:bodyPr>
          <a:lstStyle/>
          <a:p>
            <a:pPr algn="r" eaLnBrk="1" hangingPunct="1">
              <a:lnSpc>
                <a:spcPct val="80000"/>
              </a:lnSpc>
            </a:pPr>
            <a:r>
              <a:rPr lang="en-US" sz="2800" b="1" smtClean="0">
                <a:solidFill>
                  <a:srgbClr val="F6EE86"/>
                </a:solidFill>
                <a:latin typeface="Times New Roman" pitchFamily="18" charset="0"/>
                <a:cs typeface="Times New Roman" pitchFamily="18" charset="0"/>
              </a:rPr>
              <a:t>This image depicts</a:t>
            </a:r>
          </a:p>
          <a:p>
            <a:pPr algn="r" eaLnBrk="1" hangingPunct="1">
              <a:lnSpc>
                <a:spcPct val="80000"/>
              </a:lnSpc>
            </a:pPr>
            <a:r>
              <a:rPr lang="en-US" sz="2800" b="1" smtClean="0">
                <a:solidFill>
                  <a:srgbClr val="F6EE86"/>
                </a:solidFill>
                <a:latin typeface="Times New Roman" pitchFamily="18" charset="0"/>
                <a:cs typeface="Times New Roman" pitchFamily="18" charset="0"/>
              </a:rPr>
              <a:t>the swath of Hurricane </a:t>
            </a:r>
          </a:p>
          <a:p>
            <a:pPr algn="r" eaLnBrk="1" hangingPunct="1">
              <a:lnSpc>
                <a:spcPct val="80000"/>
              </a:lnSpc>
            </a:pPr>
            <a:r>
              <a:rPr lang="en-US" sz="2800" b="1" smtClean="0">
                <a:solidFill>
                  <a:srgbClr val="F6EE86"/>
                </a:solidFill>
                <a:latin typeface="Times New Roman" pitchFamily="18" charset="0"/>
                <a:cs typeface="Times New Roman" pitchFamily="18" charset="0"/>
              </a:rPr>
              <a:t>Hugo (1989) as it hit </a:t>
            </a:r>
          </a:p>
          <a:p>
            <a:pPr algn="r" eaLnBrk="1" hangingPunct="1">
              <a:lnSpc>
                <a:spcPct val="80000"/>
              </a:lnSpc>
            </a:pPr>
            <a:r>
              <a:rPr lang="en-US" sz="2800" b="1" smtClean="0">
                <a:solidFill>
                  <a:srgbClr val="F6EE86"/>
                </a:solidFill>
                <a:latin typeface="Times New Roman" pitchFamily="18" charset="0"/>
                <a:cs typeface="Times New Roman" pitchFamily="18" charset="0"/>
              </a:rPr>
              <a:t>South Carolina. The </a:t>
            </a:r>
          </a:p>
          <a:p>
            <a:pPr algn="r" eaLnBrk="1" hangingPunct="1">
              <a:lnSpc>
                <a:spcPct val="80000"/>
              </a:lnSpc>
            </a:pPr>
            <a:r>
              <a:rPr lang="en-US" sz="2800" b="1" smtClean="0">
                <a:solidFill>
                  <a:srgbClr val="F6EE86"/>
                </a:solidFill>
                <a:latin typeface="Times New Roman" pitchFamily="18" charset="0"/>
                <a:cs typeface="Times New Roman" pitchFamily="18" charset="0"/>
              </a:rPr>
              <a:t>shaded pink area is the</a:t>
            </a:r>
          </a:p>
          <a:p>
            <a:pPr algn="r" eaLnBrk="1" hangingPunct="1">
              <a:lnSpc>
                <a:spcPct val="80000"/>
              </a:lnSpc>
            </a:pPr>
            <a:r>
              <a:rPr lang="en-US" sz="2800" b="1" smtClean="0">
                <a:solidFill>
                  <a:srgbClr val="F6EE86"/>
                </a:solidFill>
                <a:latin typeface="Times New Roman" pitchFamily="18" charset="0"/>
                <a:cs typeface="Times New Roman" pitchFamily="18" charset="0"/>
              </a:rPr>
              <a:t>population density </a:t>
            </a:r>
          </a:p>
          <a:p>
            <a:pPr algn="r" eaLnBrk="1" hangingPunct="1">
              <a:lnSpc>
                <a:spcPct val="80000"/>
              </a:lnSpc>
            </a:pPr>
            <a:r>
              <a:rPr lang="en-US" sz="2800" b="1" smtClean="0">
                <a:solidFill>
                  <a:srgbClr val="F6EE86"/>
                </a:solidFill>
                <a:latin typeface="Times New Roman" pitchFamily="18" charset="0"/>
                <a:cs typeface="Times New Roman" pitchFamily="18" charset="0"/>
              </a:rPr>
              <a:t>masked to only those </a:t>
            </a:r>
          </a:p>
          <a:p>
            <a:pPr algn="r" eaLnBrk="1" hangingPunct="1">
              <a:lnSpc>
                <a:spcPct val="80000"/>
              </a:lnSpc>
            </a:pPr>
            <a:r>
              <a:rPr lang="en-US" sz="2800" b="1" smtClean="0">
                <a:solidFill>
                  <a:srgbClr val="F6EE86"/>
                </a:solidFill>
                <a:latin typeface="Times New Roman" pitchFamily="18" charset="0"/>
                <a:cs typeface="Times New Roman" pitchFamily="18" charset="0"/>
              </a:rPr>
              <a:t>Areas within 100 km Of</a:t>
            </a:r>
          </a:p>
          <a:p>
            <a:pPr algn="r" eaLnBrk="1" hangingPunct="1">
              <a:lnSpc>
                <a:spcPct val="80000"/>
              </a:lnSpc>
            </a:pPr>
            <a:r>
              <a:rPr lang="en-US" sz="2800" b="1" smtClean="0">
                <a:solidFill>
                  <a:srgbClr val="F6EE86"/>
                </a:solidFill>
                <a:latin typeface="Times New Roman" pitchFamily="18" charset="0"/>
                <a:cs typeface="Times New Roman" pitchFamily="18" charset="0"/>
              </a:rPr>
              <a:t>the coast.  The zone of </a:t>
            </a:r>
          </a:p>
          <a:p>
            <a:pPr algn="r" eaLnBrk="1" hangingPunct="1">
              <a:lnSpc>
                <a:spcPct val="80000"/>
              </a:lnSpc>
            </a:pPr>
            <a:r>
              <a:rPr lang="en-US" sz="2800" b="1" smtClean="0">
                <a:solidFill>
                  <a:srgbClr val="F6EE86"/>
                </a:solidFill>
                <a:latin typeface="Times New Roman" pitchFamily="18" charset="0"/>
                <a:cs typeface="Times New Roman" pitchFamily="18" charset="0"/>
              </a:rPr>
              <a:t>intersection of the </a:t>
            </a:r>
          </a:p>
          <a:p>
            <a:pPr algn="r" eaLnBrk="1" hangingPunct="1">
              <a:lnSpc>
                <a:spcPct val="80000"/>
              </a:lnSpc>
            </a:pPr>
            <a:r>
              <a:rPr lang="en-US" sz="2800" b="1" smtClean="0">
                <a:solidFill>
                  <a:srgbClr val="F6EE86"/>
                </a:solidFill>
                <a:latin typeface="Times New Roman" pitchFamily="18" charset="0"/>
                <a:cs typeface="Times New Roman" pitchFamily="18" charset="0"/>
              </a:rPr>
              <a:t>swath of the hurricane and the </a:t>
            </a:r>
          </a:p>
          <a:p>
            <a:pPr algn="r" eaLnBrk="1" hangingPunct="1">
              <a:lnSpc>
                <a:spcPct val="80000"/>
              </a:lnSpc>
            </a:pPr>
            <a:r>
              <a:rPr lang="en-US" sz="2800" b="1" smtClean="0">
                <a:solidFill>
                  <a:srgbClr val="F6EE86"/>
                </a:solidFill>
                <a:latin typeface="Times New Roman" pitchFamily="18" charset="0"/>
                <a:cs typeface="Times New Roman" pitchFamily="18" charset="0"/>
              </a:rPr>
              <a:t>Population density on the </a:t>
            </a:r>
          </a:p>
          <a:p>
            <a:pPr algn="r" eaLnBrk="1" hangingPunct="1">
              <a:lnSpc>
                <a:spcPct val="80000"/>
              </a:lnSpc>
            </a:pPr>
            <a:r>
              <a:rPr lang="en-US" sz="2800" b="1" smtClean="0">
                <a:solidFill>
                  <a:srgbClr val="F6EE86"/>
                </a:solidFill>
                <a:latin typeface="Times New Roman" pitchFamily="18" charset="0"/>
                <a:cs typeface="Times New Roman" pitchFamily="18" charset="0"/>
              </a:rPr>
              <a:t>coast is roughly demarcated  </a:t>
            </a:r>
          </a:p>
          <a:p>
            <a:pPr algn="r" eaLnBrk="1" hangingPunct="1">
              <a:lnSpc>
                <a:spcPct val="80000"/>
              </a:lnSpc>
            </a:pPr>
            <a:r>
              <a:rPr lang="en-US" sz="2800" b="1" smtClean="0">
                <a:solidFill>
                  <a:srgbClr val="F6EE86"/>
                </a:solidFill>
                <a:latin typeface="Times New Roman" pitchFamily="18" charset="0"/>
                <a:cs typeface="Times New Roman" pitchFamily="18" charset="0"/>
              </a:rPr>
              <a:t>by the green polygon. </a:t>
            </a:r>
          </a:p>
        </p:txBody>
      </p:sp>
      <p:pic>
        <p:nvPicPr>
          <p:cNvPr id="25604" name="Picture 4"/>
          <p:cNvPicPr>
            <a:picLocks noChangeAspect="1" noChangeArrowheads="1"/>
          </p:cNvPicPr>
          <p:nvPr/>
        </p:nvPicPr>
        <p:blipFill>
          <a:blip r:embed="rId2" cstate="print"/>
          <a:srcRect/>
          <a:stretch>
            <a:fillRect/>
          </a:stretch>
        </p:blipFill>
        <p:spPr bwMode="auto">
          <a:xfrm>
            <a:off x="228600" y="914400"/>
            <a:ext cx="48768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228600" y="152400"/>
            <a:ext cx="86868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000" b="1" smtClean="0">
                <a:solidFill>
                  <a:srgbClr val="92D050"/>
                </a:solidFill>
                <a:latin typeface="Times New Roman" pitchFamily="18" charset="0"/>
                <a:cs typeface="Times New Roman" pitchFamily="18" charset="0"/>
              </a:rPr>
              <a:t>Fleshing out the Table: 2</a:t>
            </a:r>
            <a:r>
              <a:rPr lang="en-US" sz="3600" b="1" smtClean="0">
                <a:solidFill>
                  <a:srgbClr val="92D050"/>
                </a:solidFill>
                <a:latin typeface="Times New Roman" pitchFamily="18" charset="0"/>
                <a:cs typeface="Times New Roman" pitchFamily="18" charset="0"/>
              </a:rPr>
              <a:t>) </a:t>
            </a:r>
            <a:r>
              <a:rPr lang="en-US" sz="3600" b="1" i="1" smtClean="0">
                <a:solidFill>
                  <a:srgbClr val="92D050"/>
                </a:solidFill>
                <a:latin typeface="Times New Roman" pitchFamily="18" charset="0"/>
                <a:cs typeface="Times New Roman" pitchFamily="18" charset="0"/>
              </a:rPr>
              <a:t>GDP in Swath</a:t>
            </a:r>
            <a:endParaRPr lang="en-US" sz="4000" smtClean="0">
              <a:solidFill>
                <a:srgbClr val="92D050"/>
              </a:solidFill>
              <a:latin typeface="Times New Roman" pitchFamily="18" charset="0"/>
              <a:cs typeface="Times New Roman" pitchFamily="18" charset="0"/>
            </a:endParaRPr>
          </a:p>
        </p:txBody>
      </p:sp>
      <p:sp>
        <p:nvSpPr>
          <p:cNvPr id="26627" name="Content Placeholder 2"/>
          <p:cNvSpPr>
            <a:spLocks noGrp="1"/>
          </p:cNvSpPr>
          <p:nvPr>
            <p:ph idx="1"/>
          </p:nvPr>
        </p:nvSpPr>
        <p:spPr bwMode="auto">
          <a:xfrm>
            <a:off x="685800" y="5456238"/>
            <a:ext cx="8229600" cy="1325562"/>
          </a:xfrm>
          <a:noFill/>
          <a:ln>
            <a:miter lim="800000"/>
            <a:headEnd/>
            <a:tailEnd/>
          </a:ln>
        </p:spPr>
        <p:txBody>
          <a:bodyPr vert="horz" wrap="square" lIns="91440" tIns="45720" rIns="91440" bIns="45720" numCol="1" anchor="t" anchorCtr="0" compatLnSpc="1">
            <a:prstTxWarp prst="textNoShape">
              <a:avLst/>
            </a:prstTxWarp>
          </a:bodyPr>
          <a:lstStyle/>
          <a:p>
            <a:pPr algn="r" eaLnBrk="1" hangingPunct="1">
              <a:lnSpc>
                <a:spcPct val="90000"/>
              </a:lnSpc>
            </a:pPr>
            <a:r>
              <a:rPr lang="en-US" sz="2600" b="1" smtClean="0">
                <a:solidFill>
                  <a:srgbClr val="F6EE86"/>
                </a:solidFill>
                <a:latin typeface="Times New Roman" pitchFamily="18" charset="0"/>
                <a:cs typeface="Times New Roman" pitchFamily="18" charset="0"/>
              </a:rPr>
              <a:t>Here, a disaggregated model of economic activity derived from nighttime imagery is overlaid with hurricane swath to get $ of GDP in swath.</a:t>
            </a:r>
          </a:p>
        </p:txBody>
      </p:sp>
      <p:pic>
        <p:nvPicPr>
          <p:cNvPr id="26628" name="Picture 4"/>
          <p:cNvPicPr>
            <a:picLocks noChangeAspect="1" noChangeArrowheads="1"/>
          </p:cNvPicPr>
          <p:nvPr/>
        </p:nvPicPr>
        <p:blipFill>
          <a:blip r:embed="rId2" cstate="print"/>
          <a:srcRect/>
          <a:stretch>
            <a:fillRect/>
          </a:stretch>
        </p:blipFill>
        <p:spPr bwMode="auto">
          <a:xfrm>
            <a:off x="1295400" y="990600"/>
            <a:ext cx="6477000" cy="4365625"/>
          </a:xfrm>
          <a:prstGeom prst="rect">
            <a:avLst/>
          </a:prstGeom>
          <a:noFill/>
          <a:ln w="9525">
            <a:noFill/>
            <a:miter lim="800000"/>
            <a:headEnd/>
            <a:tailEnd/>
          </a:ln>
        </p:spPr>
      </p:pic>
      <p:pic>
        <p:nvPicPr>
          <p:cNvPr id="26629" name="Picture 5"/>
          <p:cNvPicPr>
            <a:picLocks noChangeAspect="1" noChangeArrowheads="1"/>
          </p:cNvPicPr>
          <p:nvPr/>
        </p:nvPicPr>
        <p:blipFill>
          <a:blip r:embed="rId3" cstate="print"/>
          <a:srcRect/>
          <a:stretch>
            <a:fillRect/>
          </a:stretch>
        </p:blipFill>
        <p:spPr bwMode="auto">
          <a:xfrm>
            <a:off x="1447800" y="2438400"/>
            <a:ext cx="2971800" cy="40322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28600" y="228600"/>
            <a:ext cx="86868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solidFill>
                  <a:srgbClr val="92D050"/>
                </a:solidFill>
                <a:latin typeface="Times New Roman" pitchFamily="18" charset="0"/>
                <a:cs typeface="Times New Roman" pitchFamily="18" charset="0"/>
              </a:rPr>
              <a:t>Fleshing out the table: </a:t>
            </a:r>
            <a:r>
              <a:rPr lang="en-US" sz="3600" b="1" i="1" smtClean="0">
                <a:solidFill>
                  <a:srgbClr val="92D050"/>
                </a:solidFill>
                <a:latin typeface="Times New Roman" pitchFamily="18" charset="0"/>
                <a:cs typeface="Times New Roman" pitchFamily="18" charset="0"/>
              </a:rPr>
              <a:t>3) Wetlands in Swath</a:t>
            </a:r>
            <a:endParaRPr lang="en-US" sz="3600" smtClean="0">
              <a:solidFill>
                <a:srgbClr val="92D050"/>
              </a:solidFill>
              <a:latin typeface="Times New Roman" pitchFamily="18" charset="0"/>
              <a:cs typeface="Times New Roman" pitchFamily="18" charset="0"/>
            </a:endParaRPr>
          </a:p>
        </p:txBody>
      </p:sp>
      <p:pic>
        <p:nvPicPr>
          <p:cNvPr id="27651" name="Picture 4"/>
          <p:cNvPicPr>
            <a:picLocks noChangeAspect="1" noChangeArrowheads="1"/>
          </p:cNvPicPr>
          <p:nvPr/>
        </p:nvPicPr>
        <p:blipFill>
          <a:blip r:embed="rId2" cstate="print"/>
          <a:srcRect/>
          <a:stretch>
            <a:fillRect/>
          </a:stretch>
        </p:blipFill>
        <p:spPr bwMode="auto">
          <a:xfrm>
            <a:off x="533400" y="1235075"/>
            <a:ext cx="8077200" cy="516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smtClean="0">
                <a:solidFill>
                  <a:srgbClr val="92D050"/>
                </a:solidFill>
                <a:latin typeface="Times New Roman" pitchFamily="18" charset="0"/>
                <a:cs typeface="Times New Roman" pitchFamily="18" charset="0"/>
              </a:rPr>
              <a:t>Regression Analysis</a:t>
            </a:r>
            <a:br>
              <a:rPr lang="en-US" sz="4800" b="1" smtClean="0">
                <a:solidFill>
                  <a:srgbClr val="92D050"/>
                </a:solidFill>
                <a:latin typeface="Times New Roman" pitchFamily="18" charset="0"/>
                <a:cs typeface="Times New Roman" pitchFamily="18" charset="0"/>
              </a:rPr>
            </a:br>
            <a:r>
              <a:rPr lang="en-GB" sz="4800" b="1" smtClean="0"/>
              <a:t> </a:t>
            </a:r>
            <a:r>
              <a:rPr lang="en-GB" sz="3200" b="1" smtClean="0">
                <a:solidFill>
                  <a:srgbClr val="F6EE86"/>
                </a:solidFill>
                <a:latin typeface="Times New Roman" pitchFamily="18" charset="0"/>
                <a:cs typeface="Times New Roman" pitchFamily="18" charset="0"/>
              </a:rPr>
              <a:t>ln (TD</a:t>
            </a:r>
            <a:r>
              <a:rPr lang="en-GB" sz="3200" b="1" baseline="-25000" smtClean="0">
                <a:solidFill>
                  <a:srgbClr val="F6EE86"/>
                </a:solidFill>
                <a:latin typeface="Times New Roman" pitchFamily="18" charset="0"/>
                <a:cs typeface="Times New Roman" pitchFamily="18" charset="0"/>
              </a:rPr>
              <a:t>i</a:t>
            </a:r>
            <a:r>
              <a:rPr lang="en-GB" sz="3200" b="1" smtClean="0">
                <a:solidFill>
                  <a:srgbClr val="F6EE86"/>
                </a:solidFill>
                <a:latin typeface="Times New Roman" pitchFamily="18" charset="0"/>
                <a:cs typeface="Times New Roman" pitchFamily="18" charset="0"/>
              </a:rPr>
              <a:t> /GDP</a:t>
            </a:r>
            <a:r>
              <a:rPr lang="en-GB" sz="3200" b="1" baseline="-25000" smtClean="0">
                <a:solidFill>
                  <a:srgbClr val="F6EE86"/>
                </a:solidFill>
                <a:latin typeface="Times New Roman" pitchFamily="18" charset="0"/>
                <a:cs typeface="Times New Roman" pitchFamily="18" charset="0"/>
              </a:rPr>
              <a:t>i</a:t>
            </a:r>
            <a:r>
              <a:rPr lang="en-GB" sz="3200" b="1" smtClean="0">
                <a:solidFill>
                  <a:srgbClr val="F6EE86"/>
                </a:solidFill>
                <a:latin typeface="Times New Roman" pitchFamily="18" charset="0"/>
                <a:cs typeface="Times New Roman" pitchFamily="18" charset="0"/>
              </a:rPr>
              <a:t>)= a + b</a:t>
            </a:r>
            <a:r>
              <a:rPr lang="en-GB" sz="3200" b="1" baseline="-25000" smtClean="0">
                <a:solidFill>
                  <a:srgbClr val="F6EE86"/>
                </a:solidFill>
                <a:latin typeface="Times New Roman" pitchFamily="18" charset="0"/>
                <a:cs typeface="Times New Roman" pitchFamily="18" charset="0"/>
              </a:rPr>
              <a:t>1</a:t>
            </a:r>
            <a:r>
              <a:rPr lang="en-GB" sz="3200" b="1" smtClean="0">
                <a:solidFill>
                  <a:srgbClr val="F6EE86"/>
                </a:solidFill>
                <a:latin typeface="Times New Roman" pitchFamily="18" charset="0"/>
                <a:cs typeface="Times New Roman" pitchFamily="18" charset="0"/>
              </a:rPr>
              <a:t> ln(g</a:t>
            </a:r>
            <a:r>
              <a:rPr lang="en-GB" sz="3200" b="1" baseline="-25000" smtClean="0">
                <a:solidFill>
                  <a:srgbClr val="F6EE86"/>
                </a:solidFill>
                <a:latin typeface="Times New Roman" pitchFamily="18" charset="0"/>
                <a:cs typeface="Times New Roman" pitchFamily="18" charset="0"/>
              </a:rPr>
              <a:t>i</a:t>
            </a:r>
            <a:r>
              <a:rPr lang="en-GB" sz="3200" b="1" smtClean="0">
                <a:solidFill>
                  <a:srgbClr val="F6EE86"/>
                </a:solidFill>
                <a:latin typeface="Times New Roman" pitchFamily="18" charset="0"/>
                <a:cs typeface="Times New Roman" pitchFamily="18" charset="0"/>
              </a:rPr>
              <a:t>) + b</a:t>
            </a:r>
            <a:r>
              <a:rPr lang="en-GB" sz="3200" b="1" baseline="-25000" smtClean="0">
                <a:solidFill>
                  <a:srgbClr val="F6EE86"/>
                </a:solidFill>
                <a:latin typeface="Times New Roman" pitchFamily="18" charset="0"/>
                <a:cs typeface="Times New Roman" pitchFamily="18" charset="0"/>
              </a:rPr>
              <a:t>2 </a:t>
            </a:r>
            <a:r>
              <a:rPr lang="en-GB" sz="3200" b="1" smtClean="0">
                <a:solidFill>
                  <a:srgbClr val="F6EE86"/>
                </a:solidFill>
                <a:latin typeface="Times New Roman" pitchFamily="18" charset="0"/>
                <a:cs typeface="Times New Roman" pitchFamily="18" charset="0"/>
              </a:rPr>
              <a:t>ln(w</a:t>
            </a:r>
            <a:r>
              <a:rPr lang="en-GB" sz="3200" b="1" baseline="-25000" smtClean="0">
                <a:solidFill>
                  <a:srgbClr val="F6EE86"/>
                </a:solidFill>
                <a:latin typeface="Times New Roman" pitchFamily="18" charset="0"/>
                <a:cs typeface="Times New Roman" pitchFamily="18" charset="0"/>
              </a:rPr>
              <a:t>i</a:t>
            </a:r>
            <a:r>
              <a:rPr lang="en-GB" sz="3200" b="1" smtClean="0">
                <a:solidFill>
                  <a:srgbClr val="F6EE86"/>
                </a:solidFill>
                <a:latin typeface="Times New Roman" pitchFamily="18" charset="0"/>
                <a:cs typeface="Times New Roman" pitchFamily="18" charset="0"/>
              </a:rPr>
              <a:t>) + u</a:t>
            </a:r>
            <a:r>
              <a:rPr lang="en-GB" sz="3200" b="1" baseline="-25000" smtClean="0">
                <a:solidFill>
                  <a:srgbClr val="F6EE86"/>
                </a:solidFill>
                <a:latin typeface="Times New Roman" pitchFamily="18" charset="0"/>
                <a:cs typeface="Times New Roman" pitchFamily="18" charset="0"/>
              </a:rPr>
              <a:t>i</a:t>
            </a:r>
            <a:r>
              <a:rPr lang="en-GB" sz="2000" smtClean="0">
                <a:solidFill>
                  <a:srgbClr val="F6EE86"/>
                </a:solidFill>
                <a:latin typeface="Times New Roman" pitchFamily="18" charset="0"/>
                <a:cs typeface="Times New Roman" pitchFamily="18" charset="0"/>
              </a:rPr>
              <a:t/>
            </a:r>
            <a:br>
              <a:rPr lang="en-GB" sz="2000" smtClean="0">
                <a:solidFill>
                  <a:srgbClr val="F6EE86"/>
                </a:solidFill>
                <a:latin typeface="Times New Roman" pitchFamily="18" charset="0"/>
                <a:cs typeface="Times New Roman" pitchFamily="18" charset="0"/>
              </a:rPr>
            </a:br>
            <a:r>
              <a:rPr lang="en-US" sz="3200" b="1" smtClean="0">
                <a:solidFill>
                  <a:srgbClr val="F6EE86"/>
                </a:solidFill>
                <a:latin typeface="Times New Roman" pitchFamily="18" charset="0"/>
                <a:cs typeface="Times New Roman" pitchFamily="18" charset="0"/>
              </a:rPr>
              <a:t/>
            </a:r>
            <a:br>
              <a:rPr lang="en-US" sz="3200" b="1" smtClean="0">
                <a:solidFill>
                  <a:srgbClr val="F6EE86"/>
                </a:solidFill>
                <a:latin typeface="Times New Roman" pitchFamily="18" charset="0"/>
                <a:cs typeface="Times New Roman" pitchFamily="18" charset="0"/>
              </a:rPr>
            </a:br>
            <a:endParaRPr lang="en-US" sz="4800" smtClean="0">
              <a:solidFill>
                <a:srgbClr val="F6EE86"/>
              </a:solidFill>
              <a:latin typeface="Times New Roman" pitchFamily="18" charset="0"/>
              <a:cs typeface="Times New Roman" pitchFamily="18" charset="0"/>
            </a:endParaRPr>
          </a:p>
        </p:txBody>
      </p:sp>
      <p:pic>
        <p:nvPicPr>
          <p:cNvPr id="1028" name="Picture 3"/>
          <p:cNvPicPr>
            <a:picLocks noChangeAspect="1" noChangeArrowheads="1"/>
          </p:cNvPicPr>
          <p:nvPr/>
        </p:nvPicPr>
        <p:blipFill>
          <a:blip r:embed="rId3" cstate="print"/>
          <a:srcRect/>
          <a:stretch>
            <a:fillRect/>
          </a:stretch>
        </p:blipFill>
        <p:spPr bwMode="auto">
          <a:xfrm>
            <a:off x="4267200" y="3070225"/>
            <a:ext cx="4648200" cy="3178175"/>
          </a:xfrm>
          <a:prstGeom prst="rect">
            <a:avLst/>
          </a:prstGeom>
          <a:solidFill>
            <a:schemeClr val="bg1"/>
          </a:solidFill>
          <a:ln w="9525">
            <a:noFill/>
            <a:miter lim="800000"/>
            <a:headEnd/>
            <a:tailEnd/>
          </a:ln>
        </p:spPr>
      </p:pic>
      <p:sp>
        <p:nvSpPr>
          <p:cNvPr id="1029" name="Rectangle 4"/>
          <p:cNvSpPr>
            <a:spLocks noChangeArrowheads="1"/>
          </p:cNvSpPr>
          <p:nvPr/>
        </p:nvSpPr>
        <p:spPr bwMode="auto">
          <a:xfrm>
            <a:off x="4343400" y="6248400"/>
            <a:ext cx="4572000" cy="523875"/>
          </a:xfrm>
          <a:prstGeom prst="rect">
            <a:avLst/>
          </a:prstGeom>
          <a:noFill/>
          <a:ln w="9525">
            <a:noFill/>
            <a:miter lim="800000"/>
            <a:headEnd/>
            <a:tailEnd/>
          </a:ln>
        </p:spPr>
        <p:txBody>
          <a:bodyPr>
            <a:spAutoFit/>
          </a:bodyPr>
          <a:lstStyle/>
          <a:p>
            <a:pPr algn="ctr"/>
            <a:r>
              <a:rPr lang="en-US" sz="1400" b="1">
                <a:solidFill>
                  <a:srgbClr val="F6EE86"/>
                </a:solidFill>
                <a:latin typeface="Times New Roman" pitchFamily="18" charset="0"/>
                <a:cs typeface="Times New Roman" pitchFamily="18" charset="0"/>
              </a:rPr>
              <a:t>Observed vs. predicted relative damages (TD/GDP) </a:t>
            </a:r>
          </a:p>
          <a:p>
            <a:pPr algn="ctr"/>
            <a:r>
              <a:rPr lang="en-US" sz="1400" b="1">
                <a:solidFill>
                  <a:srgbClr val="F6EE86"/>
                </a:solidFill>
                <a:latin typeface="Times New Roman" pitchFamily="18" charset="0"/>
                <a:cs typeface="Times New Roman" pitchFamily="18" charset="0"/>
              </a:rPr>
              <a:t>for each of the hurricanes used in the analysis.</a:t>
            </a:r>
          </a:p>
        </p:txBody>
      </p:sp>
      <p:sp>
        <p:nvSpPr>
          <p:cNvPr id="1030" name="Rectangle 5"/>
          <p:cNvSpPr>
            <a:spLocks noChangeArrowheads="1"/>
          </p:cNvSpPr>
          <p:nvPr/>
        </p:nvSpPr>
        <p:spPr bwMode="auto">
          <a:xfrm>
            <a:off x="228600" y="1905000"/>
            <a:ext cx="6629400" cy="2062163"/>
          </a:xfrm>
          <a:prstGeom prst="rect">
            <a:avLst/>
          </a:prstGeom>
          <a:noFill/>
          <a:ln w="9525">
            <a:noFill/>
            <a:miter lim="800000"/>
            <a:headEnd/>
            <a:tailEnd/>
          </a:ln>
        </p:spPr>
        <p:txBody>
          <a:bodyPr>
            <a:spAutoFit/>
          </a:bodyPr>
          <a:lstStyle/>
          <a:p>
            <a:r>
              <a:rPr lang="en-US">
                <a:solidFill>
                  <a:srgbClr val="FFFF00"/>
                </a:solidFill>
              </a:rPr>
              <a:t>TD</a:t>
            </a:r>
            <a:r>
              <a:rPr lang="en-US" baseline="-25000">
                <a:solidFill>
                  <a:srgbClr val="FFFF00"/>
                </a:solidFill>
              </a:rPr>
              <a:t>i </a:t>
            </a:r>
            <a:r>
              <a:rPr lang="en-US">
                <a:solidFill>
                  <a:srgbClr val="FFFF00"/>
                </a:solidFill>
              </a:rPr>
              <a:t>= total damages from storm i (in constant 2004 $US);</a:t>
            </a:r>
            <a:br>
              <a:rPr lang="en-US">
                <a:solidFill>
                  <a:srgbClr val="FFFF00"/>
                </a:solidFill>
              </a:rPr>
            </a:br>
            <a:r>
              <a:rPr lang="en-US">
                <a:solidFill>
                  <a:srgbClr val="FFFF00"/>
                </a:solidFill>
              </a:rPr>
              <a:t>GDP</a:t>
            </a:r>
            <a:r>
              <a:rPr lang="en-US" baseline="-25000">
                <a:solidFill>
                  <a:srgbClr val="FFFF00"/>
                </a:solidFill>
              </a:rPr>
              <a:t>i</a:t>
            </a:r>
            <a:r>
              <a:rPr lang="en-US">
                <a:solidFill>
                  <a:srgbClr val="FFFF00"/>
                </a:solidFill>
              </a:rPr>
              <a:t> = Gross Domestic Product in the swath of storm i (in constant 2004 $US). The  	swath was considered to be 100 km 	wide by 100 km inland.</a:t>
            </a:r>
            <a:br>
              <a:rPr lang="en-US">
                <a:solidFill>
                  <a:srgbClr val="FFFF00"/>
                </a:solidFill>
              </a:rPr>
            </a:br>
            <a:r>
              <a:rPr lang="en-US">
                <a:solidFill>
                  <a:srgbClr val="FFFF00"/>
                </a:solidFill>
              </a:rPr>
              <a:t>g</a:t>
            </a:r>
            <a:r>
              <a:rPr lang="en-US" baseline="-25000">
                <a:solidFill>
                  <a:srgbClr val="FFFF00"/>
                </a:solidFill>
              </a:rPr>
              <a:t>i</a:t>
            </a:r>
            <a:r>
              <a:rPr lang="en-US">
                <a:solidFill>
                  <a:srgbClr val="FFFF00"/>
                </a:solidFill>
              </a:rPr>
              <a:t> = maximum wind speed of storm i </a:t>
            </a:r>
            <a:br>
              <a:rPr lang="en-US">
                <a:solidFill>
                  <a:srgbClr val="FFFF00"/>
                </a:solidFill>
              </a:rPr>
            </a:br>
            <a:r>
              <a:rPr lang="en-US">
                <a:solidFill>
                  <a:srgbClr val="FFFF00"/>
                </a:solidFill>
              </a:rPr>
              <a:t>w</a:t>
            </a:r>
            <a:r>
              <a:rPr lang="en-US" baseline="-25000">
                <a:solidFill>
                  <a:srgbClr val="FFFF00"/>
                </a:solidFill>
              </a:rPr>
              <a:t>i</a:t>
            </a:r>
            <a:r>
              <a:rPr lang="en-US">
                <a:solidFill>
                  <a:srgbClr val="FFFF00"/>
                </a:solidFill>
              </a:rPr>
              <a:t> = area of herbaceous wetlands </a:t>
            </a:r>
          </a:p>
          <a:p>
            <a:r>
              <a:rPr lang="en-US">
                <a:solidFill>
                  <a:srgbClr val="FFFF00"/>
                </a:solidFill>
              </a:rPr>
              <a:t>u</a:t>
            </a:r>
            <a:r>
              <a:rPr lang="en-US" baseline="-25000">
                <a:solidFill>
                  <a:srgbClr val="FFFF00"/>
                </a:solidFill>
              </a:rPr>
              <a:t>i</a:t>
            </a:r>
            <a:r>
              <a:rPr lang="en-US">
                <a:solidFill>
                  <a:srgbClr val="FFFF00"/>
                </a:solidFill>
              </a:rPr>
              <a:t> = error</a:t>
            </a:r>
          </a:p>
        </p:txBody>
      </p:sp>
      <p:sp>
        <p:nvSpPr>
          <p:cNvPr id="1031" name="Rectangle 6"/>
          <p:cNvSpPr>
            <a:spLocks noChangeArrowheads="1"/>
          </p:cNvSpPr>
          <p:nvPr/>
        </p:nvSpPr>
        <p:spPr bwMode="auto">
          <a:xfrm>
            <a:off x="838200" y="3886200"/>
            <a:ext cx="2762250" cy="646113"/>
          </a:xfrm>
          <a:prstGeom prst="rect">
            <a:avLst/>
          </a:prstGeom>
          <a:noFill/>
          <a:ln w="9525">
            <a:noFill/>
            <a:miter lim="800000"/>
            <a:headEnd/>
            <a:tailEnd/>
          </a:ln>
        </p:spPr>
        <p:txBody>
          <a:bodyPr wrap="none">
            <a:spAutoFit/>
          </a:bodyPr>
          <a:lstStyle/>
          <a:p>
            <a:r>
              <a:rPr lang="en-US" b="1" u="sng">
                <a:solidFill>
                  <a:schemeClr val="bg1"/>
                </a:solidFill>
              </a:rPr>
              <a:t>Regression Parameters</a:t>
            </a:r>
          </a:p>
          <a:p>
            <a:endParaRPr lang="en-US">
              <a:solidFill>
                <a:schemeClr val="bg1"/>
              </a:solidFill>
            </a:endParaRPr>
          </a:p>
        </p:txBody>
      </p:sp>
      <p:graphicFrame>
        <p:nvGraphicFramePr>
          <p:cNvPr id="1026" name="Object 5"/>
          <p:cNvGraphicFramePr>
            <a:graphicFrameLocks noChangeAspect="1"/>
          </p:cNvGraphicFramePr>
          <p:nvPr/>
        </p:nvGraphicFramePr>
        <p:xfrm>
          <a:off x="228600" y="4284663"/>
          <a:ext cx="3886200" cy="820737"/>
        </p:xfrm>
        <a:graphic>
          <a:graphicData uri="http://schemas.openxmlformats.org/presentationml/2006/ole">
            <p:oleObj spid="_x0000_s1026" name="Worksheet" r:id="rId4" imgW="3535836" imgH="746591" progId="Excel.Sheet.8">
              <p:embed/>
            </p:oleObj>
          </a:graphicData>
        </a:graphic>
      </p:graphicFrame>
      <p:sp>
        <p:nvSpPr>
          <p:cNvPr id="1032" name="Text Box 7"/>
          <p:cNvSpPr txBox="1">
            <a:spLocks noChangeArrowheads="1"/>
          </p:cNvSpPr>
          <p:nvPr/>
        </p:nvSpPr>
        <p:spPr bwMode="auto">
          <a:xfrm>
            <a:off x="1905000" y="5257800"/>
            <a:ext cx="2171700" cy="708025"/>
          </a:xfrm>
          <a:prstGeom prst="rect">
            <a:avLst/>
          </a:prstGeom>
          <a:noFill/>
          <a:ln w="9525">
            <a:noFill/>
            <a:miter lim="800000"/>
            <a:headEnd/>
            <a:tailEnd/>
          </a:ln>
        </p:spPr>
        <p:txBody>
          <a:bodyPr wrap="none">
            <a:spAutoFit/>
          </a:bodyPr>
          <a:lstStyle/>
          <a:p>
            <a:r>
              <a:rPr lang="en-US" sz="4000" b="1">
                <a:solidFill>
                  <a:srgbClr val="FF0000"/>
                </a:solidFill>
                <a:latin typeface="Times New Roman" pitchFamily="18" charset="0"/>
                <a:cs typeface="Times New Roman" pitchFamily="18" charset="0"/>
              </a:rPr>
              <a:t>R</a:t>
            </a:r>
            <a:r>
              <a:rPr lang="en-US" sz="4000" b="1" baseline="30000">
                <a:solidFill>
                  <a:srgbClr val="FF0000"/>
                </a:solidFill>
                <a:latin typeface="Times New Roman" pitchFamily="18" charset="0"/>
                <a:cs typeface="Times New Roman" pitchFamily="18" charset="0"/>
              </a:rPr>
              <a:t>2</a:t>
            </a:r>
            <a:r>
              <a:rPr lang="en-US" sz="4000" b="1">
                <a:solidFill>
                  <a:srgbClr val="FF0000"/>
                </a:solidFill>
                <a:latin typeface="Times New Roman" pitchFamily="18" charset="0"/>
                <a:cs typeface="Times New Roman" pitchFamily="18" charset="0"/>
              </a:rPr>
              <a:t> = 0.60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457200" y="274638"/>
            <a:ext cx="8686800" cy="1143000"/>
          </a:xfrm>
          <a:noFill/>
          <a:ln>
            <a:miter lim="800000"/>
            <a:headEnd/>
            <a:tailEnd/>
          </a:ln>
        </p:spPr>
        <p:txBody>
          <a:bodyPr vert="horz" wrap="square" lIns="91440" tIns="45720" rIns="91440" bIns="45720" numCol="1" anchor="t" anchorCtr="0" compatLnSpc="1">
            <a:prstTxWarp prst="textNoShape">
              <a:avLst/>
            </a:prstTxWarp>
          </a:bodyPr>
          <a:lstStyle/>
          <a:p>
            <a:r>
              <a:rPr lang="en-US" sz="5400" b="1" smtClean="0">
                <a:solidFill>
                  <a:srgbClr val="92D050"/>
                </a:solidFill>
                <a:latin typeface="Times New Roman" pitchFamily="18" charset="0"/>
                <a:cs typeface="Times New Roman" pitchFamily="18" charset="0"/>
              </a:rPr>
              <a:t>The Aggregate Conclusion</a:t>
            </a:r>
          </a:p>
        </p:txBody>
      </p:sp>
      <p:sp>
        <p:nvSpPr>
          <p:cNvPr id="28675" name="Content Placeholder 2"/>
          <p:cNvSpPr>
            <a:spLocks noGrp="1"/>
          </p:cNvSpPr>
          <p:nvPr>
            <p:ph idx="1"/>
          </p:nvPr>
        </p:nvSpPr>
        <p:spPr bwMode="auto">
          <a:xfrm>
            <a:off x="76200" y="1295400"/>
            <a:ext cx="4114800" cy="556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GB" sz="2800" b="1" smtClean="0">
                <a:solidFill>
                  <a:srgbClr val="F6EE86"/>
                </a:solidFill>
                <a:latin typeface="Times New Roman" pitchFamily="18" charset="0"/>
                <a:cs typeface="Times New Roman" pitchFamily="18" charset="0"/>
              </a:rPr>
              <a:t>Mean Value of Coastal wetlands for storm protection:</a:t>
            </a:r>
          </a:p>
          <a:p>
            <a:pPr eaLnBrk="1" hangingPunct="1">
              <a:lnSpc>
                <a:spcPct val="80000"/>
              </a:lnSpc>
            </a:pPr>
            <a:endParaRPr lang="en-GB" sz="2800" b="1" smtClean="0">
              <a:solidFill>
                <a:srgbClr val="F6EE86"/>
              </a:solidFill>
              <a:latin typeface="Times New Roman" pitchFamily="18" charset="0"/>
              <a:cs typeface="Times New Roman" pitchFamily="18" charset="0"/>
            </a:endParaRPr>
          </a:p>
          <a:p>
            <a:pPr eaLnBrk="1" hangingPunct="1">
              <a:lnSpc>
                <a:spcPct val="80000"/>
              </a:lnSpc>
            </a:pPr>
            <a:r>
              <a:rPr lang="en-GB" sz="2800" b="1" smtClean="0">
                <a:solidFill>
                  <a:srgbClr val="F6EE86"/>
                </a:solidFill>
                <a:latin typeface="Times New Roman" pitchFamily="18" charset="0"/>
                <a:cs typeface="Times New Roman" pitchFamily="18" charset="0"/>
              </a:rPr>
              <a:t>   </a:t>
            </a:r>
            <a:r>
              <a:rPr lang="en-GB" sz="3600" b="1" smtClean="0">
                <a:solidFill>
                  <a:srgbClr val="C00000"/>
                </a:solidFill>
                <a:latin typeface="Times New Roman" pitchFamily="18" charset="0"/>
                <a:cs typeface="Times New Roman" pitchFamily="18" charset="0"/>
              </a:rPr>
              <a:t>$33,000/ha/year</a:t>
            </a:r>
          </a:p>
          <a:p>
            <a:pPr eaLnBrk="1" hangingPunct="1">
              <a:lnSpc>
                <a:spcPct val="80000"/>
              </a:lnSpc>
            </a:pPr>
            <a:endParaRPr lang="en-GB" sz="2800" b="1" smtClean="0">
              <a:solidFill>
                <a:srgbClr val="F6EE86"/>
              </a:solidFill>
              <a:latin typeface="Times New Roman" pitchFamily="18" charset="0"/>
              <a:cs typeface="Times New Roman" pitchFamily="18" charset="0"/>
            </a:endParaRPr>
          </a:p>
          <a:p>
            <a:pPr eaLnBrk="1" hangingPunct="1">
              <a:lnSpc>
                <a:spcPct val="80000"/>
              </a:lnSpc>
            </a:pPr>
            <a:r>
              <a:rPr lang="en-GB" sz="2800" b="1" smtClean="0">
                <a:solidFill>
                  <a:srgbClr val="F6EE86"/>
                </a:solidFill>
                <a:latin typeface="Times New Roman" pitchFamily="18" charset="0"/>
                <a:cs typeface="Times New Roman" pitchFamily="18" charset="0"/>
              </a:rPr>
              <a:t>Coastal wetlands in the U.S. were estimated to currently provide </a:t>
            </a:r>
          </a:p>
          <a:p>
            <a:pPr eaLnBrk="1" hangingPunct="1">
              <a:lnSpc>
                <a:spcPct val="80000"/>
              </a:lnSpc>
            </a:pPr>
            <a:r>
              <a:rPr lang="en-GB" sz="3600" b="1" smtClean="0">
                <a:solidFill>
                  <a:srgbClr val="C00000"/>
                </a:solidFill>
                <a:latin typeface="Times New Roman" pitchFamily="18" charset="0"/>
                <a:cs typeface="Times New Roman" pitchFamily="18" charset="0"/>
              </a:rPr>
              <a:t>  $23 Billion/year</a:t>
            </a:r>
            <a:r>
              <a:rPr lang="en-GB" sz="3600" b="1" smtClean="0">
                <a:solidFill>
                  <a:srgbClr val="F6EE86"/>
                </a:solidFill>
                <a:latin typeface="Times New Roman" pitchFamily="18" charset="0"/>
                <a:cs typeface="Times New Roman" pitchFamily="18" charset="0"/>
              </a:rPr>
              <a:t> </a:t>
            </a:r>
          </a:p>
          <a:p>
            <a:pPr eaLnBrk="1" hangingPunct="1">
              <a:lnSpc>
                <a:spcPct val="80000"/>
              </a:lnSpc>
            </a:pPr>
            <a:r>
              <a:rPr lang="en-GB" sz="2800" b="1" smtClean="0">
                <a:solidFill>
                  <a:srgbClr val="F6EE86"/>
                </a:solidFill>
                <a:latin typeface="Times New Roman" pitchFamily="18" charset="0"/>
                <a:cs typeface="Times New Roman" pitchFamily="18" charset="0"/>
              </a:rPr>
              <a:t>    in storm protection    				services.</a:t>
            </a:r>
            <a:r>
              <a:rPr lang="en-GB" sz="2800" smtClean="0">
                <a:solidFill>
                  <a:srgbClr val="F6EE86"/>
                </a:solidFill>
                <a:latin typeface="Times New Roman" pitchFamily="18" charset="0"/>
                <a:cs typeface="Times New Roman" pitchFamily="18" charset="0"/>
              </a:rPr>
              <a:t> </a:t>
            </a:r>
          </a:p>
          <a:p>
            <a:pPr eaLnBrk="1" hangingPunct="1">
              <a:lnSpc>
                <a:spcPct val="80000"/>
              </a:lnSpc>
            </a:pPr>
            <a:endParaRPr lang="en-GB" sz="2400" smtClean="0">
              <a:solidFill>
                <a:srgbClr val="F6EE86"/>
              </a:solidFill>
              <a:latin typeface="Times New Roman" pitchFamily="18" charset="0"/>
              <a:cs typeface="Times New Roman" pitchFamily="18" charset="0"/>
            </a:endParaRPr>
          </a:p>
          <a:p>
            <a:pPr eaLnBrk="1" hangingPunct="1">
              <a:lnSpc>
                <a:spcPct val="80000"/>
              </a:lnSpc>
            </a:pPr>
            <a:endParaRPr lang="en-GB" sz="2400" b="1" smtClean="0">
              <a:solidFill>
                <a:srgbClr val="F6EE86"/>
              </a:solidFill>
              <a:latin typeface="Times New Roman" pitchFamily="18" charset="0"/>
              <a:cs typeface="Times New Roman" pitchFamily="18" charset="0"/>
            </a:endParaRPr>
          </a:p>
          <a:p>
            <a:pPr eaLnBrk="1" hangingPunct="1">
              <a:lnSpc>
                <a:spcPct val="80000"/>
              </a:lnSpc>
            </a:pPr>
            <a:r>
              <a:rPr lang="en-GB" sz="2400" b="1" smtClean="0">
                <a:solidFill>
                  <a:srgbClr val="FF00FF"/>
                </a:solidFill>
                <a:latin typeface="Times New Roman" pitchFamily="18" charset="0"/>
                <a:cs typeface="Times New Roman" pitchFamily="18" charset="0"/>
              </a:rPr>
              <a:t>Note: All TSA activity costs 8.1 Billion per year (2012)</a:t>
            </a:r>
            <a:endParaRPr lang="en-US" sz="2400" b="1" smtClean="0">
              <a:solidFill>
                <a:srgbClr val="FF00FF"/>
              </a:solidFill>
              <a:latin typeface="Times New Roman" pitchFamily="18" charset="0"/>
              <a:cs typeface="Times New Roman" pitchFamily="18" charset="0"/>
            </a:endParaRPr>
          </a:p>
          <a:p>
            <a:endParaRPr lang="en-US" smtClean="0">
              <a:solidFill>
                <a:srgbClr val="FF00FF"/>
              </a:solidFill>
            </a:endParaRPr>
          </a:p>
        </p:txBody>
      </p:sp>
      <p:pic>
        <p:nvPicPr>
          <p:cNvPr id="28676" name="Picture 5" descr="TotalValueSpatiallyExplicit"/>
          <p:cNvPicPr>
            <a:picLocks noChangeAspect="1" noChangeArrowheads="1"/>
          </p:cNvPicPr>
          <p:nvPr/>
        </p:nvPicPr>
        <p:blipFill>
          <a:blip r:embed="rId2" cstate="print"/>
          <a:srcRect/>
          <a:stretch>
            <a:fillRect/>
          </a:stretch>
        </p:blipFill>
        <p:spPr bwMode="auto">
          <a:xfrm>
            <a:off x="4081463" y="1295400"/>
            <a:ext cx="4672012"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4572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400" b="1" smtClean="0">
                <a:solidFill>
                  <a:srgbClr val="92D050"/>
                </a:solidFill>
                <a:latin typeface="Times New Roman" pitchFamily="18" charset="0"/>
                <a:cs typeface="Times New Roman" pitchFamily="18" charset="0"/>
              </a:rPr>
              <a:t>Increased interest in Ecosystem Services and their valuation</a:t>
            </a:r>
          </a:p>
        </p:txBody>
      </p:sp>
      <p:sp>
        <p:nvSpPr>
          <p:cNvPr id="29699" name="Content Placeholder 2"/>
          <p:cNvSpPr>
            <a:spLocks noGrp="1"/>
          </p:cNvSpPr>
          <p:nvPr>
            <p:ph idx="1"/>
          </p:nvPr>
        </p:nvSpPr>
        <p:spPr bwMode="auto">
          <a:xfrm>
            <a:off x="228600" y="1447800"/>
            <a:ext cx="8686800" cy="5105400"/>
          </a:xfrm>
          <a:noFill/>
          <a:ln>
            <a:miter lim="800000"/>
            <a:headEnd/>
            <a:tailEnd/>
          </a:ln>
        </p:spPr>
        <p:txBody>
          <a:bodyPr vert="horz" wrap="square" lIns="91440" tIns="45720" rIns="91440" bIns="45720" numCol="1" anchor="t" anchorCtr="0" compatLnSpc="1">
            <a:prstTxWarp prst="textNoShape">
              <a:avLst/>
            </a:prstTxWarp>
          </a:bodyPr>
          <a:lstStyle/>
          <a:p>
            <a:r>
              <a:rPr lang="en-US" sz="2800" b="1" smtClean="0">
                <a:solidFill>
                  <a:srgbClr val="F6EE86"/>
                </a:solidFill>
                <a:latin typeface="Times New Roman" pitchFamily="18" charset="0"/>
                <a:cs typeface="Times New Roman" pitchFamily="18" charset="0"/>
              </a:rPr>
              <a:t>The aforementioned study of the value of the storm protection services provided by coastal wetlands was only one of literally thousands of peer reviewed books and journal articles that have been published on the valuation of ecosystem services since 1997.</a:t>
            </a:r>
          </a:p>
          <a:p>
            <a:endParaRPr lang="en-US" sz="1400" b="1" smtClean="0">
              <a:solidFill>
                <a:srgbClr val="F6EE86"/>
              </a:solidFill>
              <a:latin typeface="Times New Roman" pitchFamily="18" charset="0"/>
              <a:cs typeface="Times New Roman" pitchFamily="18" charset="0"/>
            </a:endParaRPr>
          </a:p>
          <a:p>
            <a:r>
              <a:rPr lang="en-US" sz="2800" b="1" smtClean="0">
                <a:solidFill>
                  <a:srgbClr val="F6EE86"/>
                </a:solidFill>
                <a:latin typeface="Times New Roman" pitchFamily="18" charset="0"/>
                <a:cs typeface="Times New Roman" pitchFamily="18" charset="0"/>
              </a:rPr>
              <a:t>There is now a journal titled:   Ecosystem Services </a:t>
            </a:r>
            <a:r>
              <a:rPr lang="en-US" sz="2800" b="1" smtClean="0">
                <a:solidFill>
                  <a:srgbClr val="7030A0"/>
                </a:solidFill>
                <a:latin typeface="Times New Roman" pitchFamily="18" charset="0"/>
                <a:cs typeface="Times New Roman" pitchFamily="18" charset="0"/>
                <a:hlinkClick r:id="rId2"/>
              </a:rPr>
              <a:t>http://www.journals.elsevier.com/ecosystem-services/</a:t>
            </a:r>
            <a:r>
              <a:rPr lang="en-US" sz="2800" b="1" smtClean="0">
                <a:solidFill>
                  <a:srgbClr val="7030A0"/>
                </a:solidFill>
                <a:latin typeface="Times New Roman" pitchFamily="18" charset="0"/>
                <a:cs typeface="Times New Roman" pitchFamily="18" charset="0"/>
              </a:rPr>
              <a:t> </a:t>
            </a:r>
          </a:p>
          <a:p>
            <a:endParaRPr lang="en-US" sz="1400" b="1" smtClean="0">
              <a:solidFill>
                <a:srgbClr val="7030A0"/>
              </a:solidFill>
              <a:latin typeface="Times New Roman" pitchFamily="18" charset="0"/>
              <a:cs typeface="Times New Roman" pitchFamily="18" charset="0"/>
            </a:endParaRPr>
          </a:p>
          <a:p>
            <a:r>
              <a:rPr lang="en-US" sz="2800" b="1" smtClean="0">
                <a:solidFill>
                  <a:srgbClr val="F6EE86"/>
                </a:solidFill>
                <a:latin typeface="Times New Roman" pitchFamily="18" charset="0"/>
                <a:cs typeface="Times New Roman" pitchFamily="18" charset="0"/>
              </a:rPr>
              <a:t>The Millenium Ecosystem Assessment (MEA)</a:t>
            </a:r>
          </a:p>
          <a:p>
            <a:endParaRPr lang="en-US" sz="2800" b="1" smtClean="0">
              <a:solidFill>
                <a:srgbClr val="F6EE86"/>
              </a:solidFill>
              <a:latin typeface="Times New Roman" pitchFamily="18" charset="0"/>
              <a:cs typeface="Times New Roman" pitchFamily="18" charset="0"/>
            </a:endParaRPr>
          </a:p>
          <a:p>
            <a:r>
              <a:rPr lang="en-US" sz="2800" b="1" smtClean="0">
                <a:solidFill>
                  <a:srgbClr val="F6EE86"/>
                </a:solidFill>
                <a:latin typeface="Times New Roman" pitchFamily="18" charset="0"/>
                <a:cs typeface="Times New Roman" pitchFamily="18" charset="0"/>
              </a:rPr>
              <a:t>The TEEB initiative</a:t>
            </a:r>
            <a:r>
              <a:rPr lang="en-US" sz="2400" b="1" smtClean="0">
                <a:solidFill>
                  <a:srgbClr val="F6EE86"/>
                </a:solidFill>
                <a:latin typeface="Times New Roman" pitchFamily="18" charset="0"/>
                <a:cs typeface="Times New Roman" pitchFamily="18" charset="0"/>
              </a:rPr>
              <a:t> </a:t>
            </a:r>
            <a:r>
              <a:rPr lang="en-US" sz="2000" b="1" smtClean="0">
                <a:solidFill>
                  <a:srgbClr val="F6EE86"/>
                </a:solidFill>
                <a:latin typeface="Times New Roman" pitchFamily="18" charset="0"/>
                <a:cs typeface="Times New Roman" pitchFamily="18" charset="0"/>
              </a:rPr>
              <a:t>(The Economics of Ecosystems and Biodiversity)</a:t>
            </a:r>
            <a:endParaRPr lang="en-US" sz="2800" b="1" smtClean="0">
              <a:solidFill>
                <a:srgbClr val="F6EE8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
          <p:cNvSpPr>
            <a:spLocks/>
          </p:cNvSpPr>
          <p:nvPr/>
        </p:nvSpPr>
        <p:spPr bwMode="auto">
          <a:xfrm>
            <a:off x="7962900" y="6373813"/>
            <a:ext cx="1073150" cy="3508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lstStyle/>
          <a:p>
            <a:fld id="{415DE777-65C1-44D5-96C5-89F9ABC5E174}" type="slidenum">
              <a:rPr lang="en-US" b="1">
                <a:solidFill>
                  <a:srgbClr val="FFFFFF"/>
                </a:solidFill>
              </a:rPr>
              <a:pPr/>
              <a:t>17</a:t>
            </a:fld>
            <a:endParaRPr lang="en-US"/>
          </a:p>
        </p:txBody>
      </p:sp>
      <p:pic>
        <p:nvPicPr>
          <p:cNvPr id="30723" name="Picture 2" descr="image.png"/>
          <p:cNvPicPr>
            <a:picLocks noChangeAspect="1"/>
          </p:cNvPicPr>
          <p:nvPr/>
        </p:nvPicPr>
        <p:blipFill>
          <a:blip r:embed="rId2" cstate="print"/>
          <a:srcRect/>
          <a:stretch>
            <a:fillRect/>
          </a:stretch>
        </p:blipFill>
        <p:spPr bwMode="auto">
          <a:xfrm>
            <a:off x="4311650" y="804863"/>
            <a:ext cx="4756150" cy="2471737"/>
          </a:xfrm>
          <a:prstGeom prst="rect">
            <a:avLst/>
          </a:prstGeom>
          <a:noFill/>
          <a:ln w="12700">
            <a:noFill/>
            <a:miter lim="0"/>
            <a:headEnd/>
            <a:tailEnd/>
          </a:ln>
        </p:spPr>
      </p:pic>
      <p:sp>
        <p:nvSpPr>
          <p:cNvPr id="30724" name="AutoShape 3"/>
          <p:cNvSpPr>
            <a:spLocks/>
          </p:cNvSpPr>
          <p:nvPr/>
        </p:nvSpPr>
        <p:spPr bwMode="auto">
          <a:xfrm>
            <a:off x="323850" y="115888"/>
            <a:ext cx="8404225" cy="482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45719" tIns="45719" rIns="45719" bIns="45719"/>
          <a:lstStyle/>
          <a:p>
            <a:pPr algn="ctr"/>
            <a:r>
              <a:rPr lang="en-US" sz="3600" b="1">
                <a:solidFill>
                  <a:srgbClr val="92D050"/>
                </a:solidFill>
                <a:latin typeface="Times New Roman" pitchFamily="18" charset="0"/>
                <a:cs typeface="Times New Roman" pitchFamily="18" charset="0"/>
                <a:sym typeface="Times New Roman" pitchFamily="18" charset="0"/>
              </a:rPr>
              <a:t>The 2011 Update to the 1997 Paper</a:t>
            </a:r>
            <a:endParaRPr lang="en-US" sz="2400"/>
          </a:p>
        </p:txBody>
      </p:sp>
      <p:pic>
        <p:nvPicPr>
          <p:cNvPr id="30725" name="Picture 4" descr="image.png"/>
          <p:cNvPicPr>
            <a:picLocks noChangeAspect="1"/>
          </p:cNvPicPr>
          <p:nvPr/>
        </p:nvPicPr>
        <p:blipFill>
          <a:blip r:embed="rId3" cstate="print"/>
          <a:srcRect/>
          <a:stretch>
            <a:fillRect/>
          </a:stretch>
        </p:blipFill>
        <p:spPr bwMode="auto">
          <a:xfrm>
            <a:off x="4314825" y="3471863"/>
            <a:ext cx="4752975" cy="2090737"/>
          </a:xfrm>
          <a:prstGeom prst="rect">
            <a:avLst/>
          </a:prstGeom>
          <a:noFill/>
          <a:ln w="12700">
            <a:noFill/>
            <a:miter lim="0"/>
            <a:headEnd/>
            <a:tailEnd/>
          </a:ln>
        </p:spPr>
      </p:pic>
      <p:sp>
        <p:nvSpPr>
          <p:cNvPr id="30726" name="AutoShape 5"/>
          <p:cNvSpPr>
            <a:spLocks/>
          </p:cNvSpPr>
          <p:nvPr/>
        </p:nvSpPr>
        <p:spPr bwMode="auto">
          <a:xfrm>
            <a:off x="8027988" y="6381750"/>
            <a:ext cx="939800"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0000"/>
          </a:solidFill>
          <a:ln w="25400" cap="flat" cmpd="sng">
            <a:solidFill>
              <a:srgbClr val="000000"/>
            </a:solidFill>
            <a:prstDash val="solid"/>
            <a:round/>
            <a:headEnd/>
            <a:tailEnd/>
          </a:ln>
        </p:spPr>
        <p:txBody>
          <a:bodyPr lIns="0" tIns="0" rIns="0" bIns="0" anchor="ctr"/>
          <a:lstStyle/>
          <a:p>
            <a:endParaRPr lang="en-US"/>
          </a:p>
        </p:txBody>
      </p:sp>
      <p:sp>
        <p:nvSpPr>
          <p:cNvPr id="26632" name="AutoShape 7"/>
          <p:cNvSpPr>
            <a:spLocks/>
          </p:cNvSpPr>
          <p:nvPr/>
        </p:nvSpPr>
        <p:spPr bwMode="auto">
          <a:xfrm>
            <a:off x="0" y="762000"/>
            <a:ext cx="4427538" cy="5148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45719" tIns="45719" rIns="45719" bIns="45719"/>
          <a:lstStyle/>
          <a:p>
            <a:pPr algn="ctr">
              <a:defRPr/>
            </a:pPr>
            <a:r>
              <a:rPr lang="en-US" sz="2800" b="1" dirty="0">
                <a:solidFill>
                  <a:srgbClr val="F6EE86"/>
                </a:solidFill>
                <a:latin typeface="Times New Roman" pitchFamily="18" charset="0"/>
                <a:cs typeface="Times New Roman" pitchFamily="18" charset="0"/>
                <a:sym typeface="Times New Roman" pitchFamily="18" charset="0"/>
              </a:rPr>
              <a:t>The world is changing.</a:t>
            </a:r>
          </a:p>
          <a:p>
            <a:pPr algn="ctr">
              <a:defRPr/>
            </a:pPr>
            <a:endParaRPr lang="en-US" b="1" dirty="0">
              <a:solidFill>
                <a:srgbClr val="F6EE86"/>
              </a:solidFill>
              <a:latin typeface="Times New Roman" pitchFamily="18" charset="0"/>
              <a:cs typeface="Times New Roman" pitchFamily="18" charset="0"/>
              <a:sym typeface="Times New Roman" pitchFamily="18" charset="0"/>
            </a:endParaRPr>
          </a:p>
          <a:p>
            <a:pPr marL="342900" indent="-342900" algn="ctr">
              <a:buFontTx/>
              <a:buAutoNum type="arabicParenR"/>
              <a:defRPr/>
            </a:pPr>
            <a:r>
              <a:rPr lang="en-US" b="1" dirty="0">
                <a:solidFill>
                  <a:srgbClr val="F6EE86"/>
                </a:solidFill>
                <a:latin typeface="Times New Roman" pitchFamily="18" charset="0"/>
                <a:cs typeface="Times New Roman" pitchFamily="18" charset="0"/>
                <a:sym typeface="Times New Roman" pitchFamily="18" charset="0"/>
              </a:rPr>
              <a:t>Land cover is changing.</a:t>
            </a:r>
          </a:p>
          <a:p>
            <a:pPr marL="342900" indent="-342900" algn="ctr">
              <a:buFontTx/>
              <a:buAutoNum type="arabicParenR"/>
              <a:defRPr/>
            </a:pPr>
            <a:r>
              <a:rPr lang="en-US" b="1" dirty="0">
                <a:solidFill>
                  <a:srgbClr val="F6EE86"/>
                </a:solidFill>
                <a:latin typeface="Times New Roman" pitchFamily="18" charset="0"/>
                <a:cs typeface="Times New Roman" pitchFamily="18" charset="0"/>
                <a:sym typeface="Times New Roman" pitchFamily="18" charset="0"/>
              </a:rPr>
              <a:t>ES Values have changed.</a:t>
            </a:r>
          </a:p>
          <a:p>
            <a:pPr marL="342900" indent="-342900" algn="ctr">
              <a:defRPr/>
            </a:pPr>
            <a:endParaRPr lang="en-US" b="1" dirty="0">
              <a:solidFill>
                <a:srgbClr val="F6EE86"/>
              </a:solidFill>
              <a:latin typeface="Times New Roman" pitchFamily="18" charset="0"/>
              <a:cs typeface="Times New Roman" pitchFamily="18" charset="0"/>
              <a:sym typeface="Times New Roman" pitchFamily="18" charset="0"/>
            </a:endParaRPr>
          </a:p>
          <a:p>
            <a:pPr marL="342900" indent="-342900" algn="ctr">
              <a:defRPr/>
            </a:pPr>
            <a:r>
              <a:rPr lang="en-US" b="1" dirty="0">
                <a:solidFill>
                  <a:srgbClr val="F6EE86"/>
                </a:solidFill>
                <a:latin typeface="Times New Roman" pitchFamily="18" charset="0"/>
                <a:cs typeface="Times New Roman" pitchFamily="18" charset="0"/>
                <a:sym typeface="Times New Roman" pitchFamily="18" charset="0"/>
              </a:rPr>
              <a:t>Our updated estimate of the Economic </a:t>
            </a:r>
          </a:p>
          <a:p>
            <a:pPr marL="342900" indent="-342900" algn="ctr">
              <a:defRPr/>
            </a:pPr>
            <a:r>
              <a:rPr lang="en-US" b="1" dirty="0">
                <a:solidFill>
                  <a:srgbClr val="F6EE86"/>
                </a:solidFill>
                <a:latin typeface="Times New Roman" pitchFamily="18" charset="0"/>
                <a:cs typeface="Times New Roman" pitchFamily="18" charset="0"/>
                <a:sym typeface="Times New Roman" pitchFamily="18" charset="0"/>
              </a:rPr>
              <a:t>Value of the world’s Ecosystem Services </a:t>
            </a:r>
          </a:p>
          <a:p>
            <a:pPr marL="342900" indent="-342900" algn="ctr">
              <a:defRPr/>
            </a:pPr>
            <a:r>
              <a:rPr lang="en-US" b="1" dirty="0">
                <a:solidFill>
                  <a:srgbClr val="F6EE86"/>
                </a:solidFill>
                <a:latin typeface="Times New Roman" pitchFamily="18" charset="0"/>
                <a:cs typeface="Times New Roman" pitchFamily="18" charset="0"/>
                <a:sym typeface="Times New Roman" pitchFamily="18" charset="0"/>
              </a:rPr>
              <a:t>are still </a:t>
            </a:r>
            <a:r>
              <a:rPr lang="en-US" b="1" dirty="0" err="1">
                <a:solidFill>
                  <a:srgbClr val="F6EE86"/>
                </a:solidFill>
                <a:latin typeface="Times New Roman" pitchFamily="18" charset="0"/>
                <a:cs typeface="Times New Roman" pitchFamily="18" charset="0"/>
                <a:sym typeface="Times New Roman" pitchFamily="18" charset="0"/>
              </a:rPr>
              <a:t>signifcantly</a:t>
            </a:r>
            <a:r>
              <a:rPr lang="en-US" b="1" dirty="0">
                <a:solidFill>
                  <a:srgbClr val="F6EE86"/>
                </a:solidFill>
                <a:latin typeface="Times New Roman" pitchFamily="18" charset="0"/>
                <a:cs typeface="Times New Roman" pitchFamily="18" charset="0"/>
                <a:sym typeface="Times New Roman" pitchFamily="18" charset="0"/>
              </a:rPr>
              <a:t> larger than the </a:t>
            </a:r>
          </a:p>
          <a:p>
            <a:pPr marL="342900" indent="-342900" algn="ctr">
              <a:defRPr/>
            </a:pPr>
            <a:r>
              <a:rPr lang="en-US" b="1" dirty="0">
                <a:solidFill>
                  <a:srgbClr val="F6EE86"/>
                </a:solidFill>
                <a:latin typeface="Times New Roman" pitchFamily="18" charset="0"/>
                <a:cs typeface="Times New Roman" pitchFamily="18" charset="0"/>
                <a:sym typeface="Times New Roman" pitchFamily="18" charset="0"/>
              </a:rPr>
              <a:t>world’s Market Economy.</a:t>
            </a:r>
          </a:p>
          <a:p>
            <a:pPr algn="just">
              <a:defRPr/>
            </a:pPr>
            <a:endParaRPr lang="en-US" b="1" dirty="0">
              <a:solidFill>
                <a:srgbClr val="F6EE86"/>
              </a:solidFill>
              <a:latin typeface="Times New Roman" pitchFamily="18" charset="0"/>
              <a:cs typeface="Times New Roman" pitchFamily="18" charset="0"/>
              <a:sym typeface="Times New Roman" pitchFamily="18" charset="0"/>
            </a:endParaRPr>
          </a:p>
          <a:p>
            <a:pPr>
              <a:defRPr/>
            </a:pPr>
            <a:r>
              <a:rPr lang="en-US" b="1" dirty="0">
                <a:solidFill>
                  <a:srgbClr val="C00000"/>
                </a:solidFill>
                <a:latin typeface="Times New Roman" pitchFamily="18" charset="0"/>
                <a:cs typeface="Times New Roman" pitchFamily="18" charset="0"/>
                <a:sym typeface="Times New Roman" pitchFamily="18" charset="0"/>
              </a:rPr>
              <a:t>               </a:t>
            </a:r>
            <a:r>
              <a:rPr lang="en-US" sz="2000" b="1" dirty="0">
                <a:solidFill>
                  <a:srgbClr val="C00000"/>
                </a:solidFill>
                <a:latin typeface="Times New Roman" pitchFamily="18" charset="0"/>
                <a:cs typeface="Times New Roman" pitchFamily="18" charset="0"/>
                <a:sym typeface="Times New Roman" pitchFamily="18" charset="0"/>
              </a:rPr>
              <a:t>2011</a:t>
            </a:r>
          </a:p>
          <a:p>
            <a:pPr>
              <a:defRPr/>
            </a:pPr>
            <a:r>
              <a:rPr lang="en-US" sz="2000" b="1" dirty="0">
                <a:solidFill>
                  <a:srgbClr val="C00000"/>
                </a:solidFill>
                <a:latin typeface="Times New Roman" pitchFamily="18" charset="0"/>
                <a:cs typeface="Times New Roman" pitchFamily="18" charset="0"/>
                <a:sym typeface="Times New Roman" pitchFamily="18" charset="0"/>
              </a:rPr>
              <a:t>Gross World Product ~ $</a:t>
            </a:r>
            <a:r>
              <a:rPr lang="en-US" sz="2400" b="1" dirty="0">
                <a:solidFill>
                  <a:srgbClr val="C00000"/>
                </a:solidFill>
                <a:latin typeface="Times New Roman" pitchFamily="18" charset="0"/>
                <a:cs typeface="Times New Roman" pitchFamily="18" charset="0"/>
                <a:sym typeface="Times New Roman" pitchFamily="18" charset="0"/>
              </a:rPr>
              <a:t>85 Trillion</a:t>
            </a:r>
          </a:p>
          <a:p>
            <a:pPr>
              <a:defRPr/>
            </a:pPr>
            <a:endParaRPr lang="en-US" sz="2000" b="1" dirty="0">
              <a:solidFill>
                <a:srgbClr val="F6EE86"/>
              </a:solidFill>
              <a:latin typeface="Times New Roman" pitchFamily="18" charset="0"/>
              <a:cs typeface="Times New Roman" pitchFamily="18" charset="0"/>
              <a:sym typeface="Times New Roman" pitchFamily="18" charset="0"/>
            </a:endParaRPr>
          </a:p>
          <a:p>
            <a:pPr>
              <a:defRPr/>
            </a:pPr>
            <a:r>
              <a:rPr lang="en-US" sz="2000" b="1" dirty="0">
                <a:solidFill>
                  <a:srgbClr val="F6EE86"/>
                </a:solidFill>
                <a:latin typeface="Times New Roman" pitchFamily="18" charset="0"/>
                <a:cs typeface="Times New Roman" pitchFamily="18" charset="0"/>
                <a:sym typeface="Times New Roman" pitchFamily="18" charset="0"/>
              </a:rPr>
              <a:t>  </a:t>
            </a:r>
            <a:r>
              <a:rPr lang="en-US" sz="2000" b="1" dirty="0">
                <a:solidFill>
                  <a:srgbClr val="C00000"/>
                </a:solidFill>
                <a:latin typeface="Times New Roman" pitchFamily="18" charset="0"/>
                <a:cs typeface="Times New Roman" pitchFamily="18" charset="0"/>
                <a:sym typeface="Times New Roman" pitchFamily="18" charset="0"/>
              </a:rPr>
              <a:t>Economic Value of </a:t>
            </a:r>
          </a:p>
          <a:p>
            <a:pPr>
              <a:defRPr/>
            </a:pPr>
            <a:r>
              <a:rPr lang="en-US" sz="2000" b="1" dirty="0">
                <a:solidFill>
                  <a:srgbClr val="C00000"/>
                </a:solidFill>
                <a:latin typeface="Times New Roman" pitchFamily="18" charset="0"/>
                <a:cs typeface="Times New Roman" pitchFamily="18" charset="0"/>
                <a:sym typeface="Times New Roman" pitchFamily="18" charset="0"/>
              </a:rPr>
              <a:t>World’s Eco-Services ~$</a:t>
            </a:r>
            <a:r>
              <a:rPr lang="en-US" sz="2400" b="1" dirty="0">
                <a:solidFill>
                  <a:srgbClr val="C00000"/>
                </a:solidFill>
                <a:latin typeface="Times New Roman" pitchFamily="18" charset="0"/>
                <a:cs typeface="Times New Roman" pitchFamily="18" charset="0"/>
                <a:sym typeface="Times New Roman" pitchFamily="18" charset="0"/>
              </a:rPr>
              <a:t>125 Trillion</a:t>
            </a:r>
            <a:endParaRPr lang="en-US" sz="2000" b="1" dirty="0">
              <a:solidFill>
                <a:srgbClr val="C00000"/>
              </a:solidFill>
              <a:latin typeface="Times New Roman" pitchFamily="18" charset="0"/>
              <a:cs typeface="Times New Roman" pitchFamily="18" charset="0"/>
              <a:sym typeface="Times New Roman" pitchFamily="18" charset="0"/>
            </a:endParaRPr>
          </a:p>
          <a:p>
            <a:pPr>
              <a:defRPr/>
            </a:pPr>
            <a:endParaRPr lang="en-US" b="1" dirty="0">
              <a:solidFill>
                <a:srgbClr val="9C9CDF"/>
              </a:solidFill>
              <a:latin typeface="Times New Roman" pitchFamily="18" charset="0"/>
              <a:cs typeface="Times New Roman" pitchFamily="18" charset="0"/>
              <a:sym typeface="Times New Roman" pitchFamily="18" charset="0"/>
            </a:endParaRPr>
          </a:p>
          <a:p>
            <a:pPr>
              <a:defRPr/>
            </a:pPr>
            <a:endParaRPr lang="en-US" b="1" dirty="0">
              <a:solidFill>
                <a:srgbClr val="9C9CDF"/>
              </a:solidFill>
              <a:latin typeface="Times New Roman" pitchFamily="18" charset="0"/>
              <a:cs typeface="Times New Roman" pitchFamily="18" charset="0"/>
              <a:sym typeface="Times New Roman" pitchFamily="18" charset="0"/>
            </a:endParaRPr>
          </a:p>
        </p:txBody>
      </p:sp>
      <p:sp>
        <p:nvSpPr>
          <p:cNvPr id="30728" name="TextBox 8"/>
          <p:cNvSpPr txBox="1">
            <a:spLocks noChangeArrowheads="1"/>
          </p:cNvSpPr>
          <p:nvPr/>
        </p:nvSpPr>
        <p:spPr bwMode="auto">
          <a:xfrm>
            <a:off x="4191000" y="5565775"/>
            <a:ext cx="4897438" cy="1476375"/>
          </a:xfrm>
          <a:prstGeom prst="rect">
            <a:avLst/>
          </a:prstGeom>
          <a:noFill/>
          <a:ln w="9525">
            <a:noFill/>
            <a:miter lim="800000"/>
            <a:headEnd/>
            <a:tailEnd/>
          </a:ln>
        </p:spPr>
        <p:txBody>
          <a:bodyPr wrap="none">
            <a:spAutoFit/>
          </a:bodyPr>
          <a:lstStyle/>
          <a:p>
            <a:r>
              <a:rPr lang="en-US" sz="1400" b="1">
                <a:solidFill>
                  <a:srgbClr val="0070C0"/>
                </a:solidFill>
                <a:latin typeface="Times New Roman" pitchFamily="18" charset="0"/>
                <a:cs typeface="Times New Roman" pitchFamily="18" charset="0"/>
              </a:rPr>
              <a:t>Article in Global Environmental Change: </a:t>
            </a:r>
          </a:p>
          <a:p>
            <a:r>
              <a:rPr lang="en-US" b="1" i="1">
                <a:solidFill>
                  <a:srgbClr val="0070C0"/>
                </a:solidFill>
                <a:latin typeface="Times New Roman" pitchFamily="18" charset="0"/>
                <a:cs typeface="Times New Roman" pitchFamily="18" charset="0"/>
              </a:rPr>
              <a:t>Changes in the global value of ecosystem services</a:t>
            </a:r>
          </a:p>
          <a:p>
            <a:r>
              <a:rPr lang="en-US" sz="1100" b="1">
                <a:solidFill>
                  <a:srgbClr val="0070C0"/>
                </a:solidFill>
                <a:latin typeface="Times New Roman" pitchFamily="18" charset="0"/>
                <a:cs typeface="Times New Roman" pitchFamily="18" charset="0"/>
              </a:rPr>
              <a:t>Robert Costanza, Ph.D.; Rudolph de Groot, Ph.D.; </a:t>
            </a:r>
          </a:p>
          <a:p>
            <a:r>
              <a:rPr lang="en-US" sz="1100" b="1">
                <a:solidFill>
                  <a:srgbClr val="0070C0"/>
                </a:solidFill>
                <a:latin typeface="Times New Roman" pitchFamily="18" charset="0"/>
                <a:cs typeface="Times New Roman" pitchFamily="18" charset="0"/>
              </a:rPr>
              <a:t>Paul C Sutton, Ph.D.; Sander van der Ploeg, Ph.D.; </a:t>
            </a:r>
          </a:p>
          <a:p>
            <a:r>
              <a:rPr lang="en-US" sz="1100" b="1">
                <a:solidFill>
                  <a:srgbClr val="0070C0"/>
                </a:solidFill>
                <a:latin typeface="Times New Roman" pitchFamily="18" charset="0"/>
                <a:cs typeface="Times New Roman" pitchFamily="18" charset="0"/>
              </a:rPr>
              <a:t>Sharolyn Anderson, Ph.D.; Ida Kubiszewski, Ph.D.; </a:t>
            </a:r>
          </a:p>
          <a:p>
            <a:r>
              <a:rPr lang="en-US" sz="1100" b="1">
                <a:solidFill>
                  <a:srgbClr val="0070C0"/>
                </a:solidFill>
                <a:latin typeface="Times New Roman" pitchFamily="18" charset="0"/>
                <a:cs typeface="Times New Roman" pitchFamily="18" charset="0"/>
              </a:rPr>
              <a:t>Stephen Farber, Ph.D.; R. Kerry Turner, Ph.D.</a:t>
            </a:r>
          </a:p>
          <a:p>
            <a:endParaRPr lang="en-US" sz="140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3810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5400" b="1" smtClean="0">
                <a:solidFill>
                  <a:srgbClr val="92D050"/>
                </a:solidFill>
                <a:latin typeface="Times New Roman" pitchFamily="18" charset="0"/>
                <a:cs typeface="Times New Roman" pitchFamily="18" charset="0"/>
              </a:rPr>
              <a:t>The Summarizing Table</a:t>
            </a:r>
          </a:p>
        </p:txBody>
      </p:sp>
      <p:pic>
        <p:nvPicPr>
          <p:cNvPr id="31747" name="Picture 2"/>
          <p:cNvPicPr>
            <a:picLocks noChangeAspect="1"/>
          </p:cNvPicPr>
          <p:nvPr/>
        </p:nvPicPr>
        <p:blipFill>
          <a:blip r:embed="rId2" cstate="print"/>
          <a:srcRect/>
          <a:stretch>
            <a:fillRect/>
          </a:stretch>
        </p:blipFill>
        <p:spPr bwMode="auto">
          <a:xfrm>
            <a:off x="304800" y="1143000"/>
            <a:ext cx="8534400" cy="548957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152400" y="274638"/>
            <a:ext cx="8763000" cy="635476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smtClean="0">
                <a:solidFill>
                  <a:srgbClr val="92D050"/>
                </a:solidFill>
                <a:latin typeface="Times New Roman" pitchFamily="18" charset="0"/>
                <a:cs typeface="Times New Roman" pitchFamily="18" charset="0"/>
              </a:rPr>
              <a:t>Changes in the Global Value of Ecosystem Services</a:t>
            </a:r>
            <a:r>
              <a:rPr lang="en-US" sz="3600" b="1" smtClean="0">
                <a:solidFill>
                  <a:srgbClr val="92D050"/>
                </a:solidFill>
                <a:latin typeface="Times New Roman" pitchFamily="18" charset="0"/>
                <a:cs typeface="Times New Roman" pitchFamily="18" charset="0"/>
              </a:rPr>
              <a:t/>
            </a:r>
            <a:br>
              <a:rPr lang="en-US" sz="3600" b="1" smtClean="0">
                <a:solidFill>
                  <a:srgbClr val="92D050"/>
                </a:solidFill>
                <a:latin typeface="Times New Roman" pitchFamily="18" charset="0"/>
                <a:cs typeface="Times New Roman" pitchFamily="18" charset="0"/>
              </a:rPr>
            </a:br>
            <a:r>
              <a:rPr lang="en-US" sz="3600" b="1" smtClean="0">
                <a:solidFill>
                  <a:srgbClr val="92D050"/>
                </a:solidFill>
                <a:latin typeface="Times New Roman" pitchFamily="18" charset="0"/>
                <a:cs typeface="Times New Roman" pitchFamily="18" charset="0"/>
              </a:rPr>
              <a:t/>
            </a:r>
            <a:br>
              <a:rPr lang="en-US" sz="3600" b="1" smtClean="0">
                <a:solidFill>
                  <a:srgbClr val="92D050"/>
                </a:solidFill>
                <a:latin typeface="Times New Roman" pitchFamily="18" charset="0"/>
                <a:cs typeface="Times New Roman" pitchFamily="18" charset="0"/>
              </a:rPr>
            </a:br>
            <a:r>
              <a:rPr lang="en-US" sz="3200" b="1" smtClean="0">
                <a:solidFill>
                  <a:srgbClr val="F6EE86"/>
                </a:solidFill>
                <a:latin typeface="Times New Roman" pitchFamily="18" charset="0"/>
                <a:cs typeface="Times New Roman" pitchFamily="18" charset="0"/>
              </a:rPr>
              <a:t>New Total Global Value for Ecosystem Services:                    </a:t>
            </a:r>
            <a:r>
              <a:rPr lang="en-US" sz="4000" b="1" smtClean="0">
                <a:solidFill>
                  <a:srgbClr val="C00000"/>
                </a:solidFill>
                <a:latin typeface="Times New Roman" pitchFamily="18" charset="0"/>
                <a:cs typeface="Times New Roman" pitchFamily="18" charset="0"/>
              </a:rPr>
              <a:t>$125 Trillion / year</a:t>
            </a:r>
            <a:r>
              <a:rPr lang="en-US" sz="3200" b="1" smtClean="0">
                <a:solidFill>
                  <a:srgbClr val="F6EE86"/>
                </a:solidFill>
                <a:latin typeface="Times New Roman" pitchFamily="18" charset="0"/>
                <a:cs typeface="Times New Roman" pitchFamily="18" charset="0"/>
              </a:rPr>
              <a:t/>
            </a:r>
            <a:br>
              <a:rPr lang="en-US" sz="3200" b="1" smtClean="0">
                <a:solidFill>
                  <a:srgbClr val="F6EE86"/>
                </a:solidFill>
                <a:latin typeface="Times New Roman" pitchFamily="18" charset="0"/>
                <a:cs typeface="Times New Roman" pitchFamily="18" charset="0"/>
              </a:rPr>
            </a:br>
            <a:r>
              <a:rPr lang="en-US" sz="3200" b="1" smtClean="0">
                <a:solidFill>
                  <a:srgbClr val="F6EE86"/>
                </a:solidFill>
                <a:latin typeface="Times New Roman" pitchFamily="18" charset="0"/>
                <a:cs typeface="Times New Roman" pitchFamily="18" charset="0"/>
              </a:rPr>
              <a:t/>
            </a:r>
            <a:br>
              <a:rPr lang="en-US" sz="3200" b="1" smtClean="0">
                <a:solidFill>
                  <a:srgbClr val="F6EE86"/>
                </a:solidFill>
                <a:latin typeface="Times New Roman" pitchFamily="18" charset="0"/>
                <a:cs typeface="Times New Roman" pitchFamily="18" charset="0"/>
              </a:rPr>
            </a:br>
            <a:r>
              <a:rPr lang="en-US" sz="3200" b="1" smtClean="0">
                <a:solidFill>
                  <a:srgbClr val="F6EE86"/>
                </a:solidFill>
                <a:latin typeface="Times New Roman" pitchFamily="18" charset="0"/>
                <a:cs typeface="Times New Roman" pitchFamily="18" charset="0"/>
              </a:rPr>
              <a:t>Currently Global GDP is </a:t>
            </a:r>
            <a:br>
              <a:rPr lang="en-US" sz="3200" b="1" smtClean="0">
                <a:solidFill>
                  <a:srgbClr val="F6EE86"/>
                </a:solidFill>
                <a:latin typeface="Times New Roman" pitchFamily="18" charset="0"/>
                <a:cs typeface="Times New Roman" pitchFamily="18" charset="0"/>
              </a:rPr>
            </a:br>
            <a:r>
              <a:rPr lang="en-US" sz="4000" b="1" smtClean="0">
                <a:solidFill>
                  <a:srgbClr val="C00000"/>
                </a:solidFill>
                <a:latin typeface="Times New Roman" pitchFamily="18" charset="0"/>
                <a:cs typeface="Times New Roman" pitchFamily="18" charset="0"/>
              </a:rPr>
              <a:t>$ 85 Trillion</a:t>
            </a:r>
            <a:br>
              <a:rPr lang="en-US" sz="4000" b="1" smtClean="0">
                <a:solidFill>
                  <a:srgbClr val="C00000"/>
                </a:solidFill>
                <a:latin typeface="Times New Roman" pitchFamily="18" charset="0"/>
                <a:cs typeface="Times New Roman" pitchFamily="18" charset="0"/>
              </a:rPr>
            </a:br>
            <a:r>
              <a:rPr lang="en-US" sz="3200" b="1" smtClean="0">
                <a:solidFill>
                  <a:srgbClr val="92D050"/>
                </a:solidFill>
                <a:latin typeface="Times New Roman" pitchFamily="18" charset="0"/>
                <a:cs typeface="Times New Roman" pitchFamily="18" charset="0"/>
              </a:rPr>
              <a:t/>
            </a:r>
            <a:br>
              <a:rPr lang="en-US" sz="3200" b="1" smtClean="0">
                <a:solidFill>
                  <a:srgbClr val="92D050"/>
                </a:solidFill>
                <a:latin typeface="Times New Roman" pitchFamily="18" charset="0"/>
                <a:cs typeface="Times New Roman" pitchFamily="18" charset="0"/>
              </a:rPr>
            </a:br>
            <a:r>
              <a:rPr lang="en-US" sz="3200" b="1" smtClean="0">
                <a:solidFill>
                  <a:srgbClr val="92D050"/>
                </a:solidFill>
                <a:latin typeface="Times New Roman" pitchFamily="18" charset="0"/>
                <a:cs typeface="Times New Roman" pitchFamily="18" charset="0"/>
              </a:rPr>
              <a:t>				</a:t>
            </a:r>
            <a:r>
              <a:rPr lang="en-US" sz="3200" b="1" smtClean="0">
                <a:solidFill>
                  <a:srgbClr val="F6EE86"/>
                </a:solidFill>
                <a:latin typeface="Times New Roman" pitchFamily="18" charset="0"/>
                <a:cs typeface="Times New Roman" pitchFamily="18" charset="0"/>
              </a:rPr>
              <a:t>Losses since 1997 amount to a reduced </a:t>
            </a:r>
            <a:br>
              <a:rPr lang="en-US" sz="3200" b="1" smtClean="0">
                <a:solidFill>
                  <a:srgbClr val="F6EE86"/>
                </a:solidFill>
                <a:latin typeface="Times New Roman" pitchFamily="18" charset="0"/>
                <a:cs typeface="Times New Roman" pitchFamily="18" charset="0"/>
              </a:rPr>
            </a:br>
            <a:r>
              <a:rPr lang="en-US" sz="3200" b="1" smtClean="0">
                <a:solidFill>
                  <a:srgbClr val="F6EE86"/>
                </a:solidFill>
                <a:latin typeface="Times New Roman" pitchFamily="18" charset="0"/>
                <a:cs typeface="Times New Roman" pitchFamily="18" charset="0"/>
              </a:rPr>
              <a:t>			annual flow of </a:t>
            </a:r>
            <a:r>
              <a:rPr lang="en-US" sz="4000" b="1" smtClean="0">
                <a:solidFill>
                  <a:srgbClr val="C00000"/>
                </a:solidFill>
                <a:latin typeface="Times New Roman" pitchFamily="18" charset="0"/>
                <a:cs typeface="Times New Roman" pitchFamily="18" charset="0"/>
              </a:rPr>
              <a:t>$20.2 Trillion / year</a:t>
            </a:r>
            <a:endParaRPr lang="en-US" sz="44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p:cNvSpPr>
          <p:nvPr>
            <p:ph type="title"/>
          </p:nvPr>
        </p:nvSpPr>
        <p:spPr bwMode="auto">
          <a:xfrm>
            <a:off x="457200" y="152400"/>
            <a:ext cx="8229600" cy="777875"/>
          </a:xfrm>
          <a:noFill/>
          <a:ln w="12700">
            <a:miter lim="0"/>
            <a:headEnd/>
            <a:tailEnd/>
          </a:ln>
        </p:spPr>
        <p:txBody>
          <a:bodyPr vert="horz" wrap="square" lIns="0" tIns="0" rIns="0" bIns="0" numCol="1" anchor="t" anchorCtr="0" compatLnSpc="1">
            <a:prstTxWarp prst="textNoShape">
              <a:avLst/>
            </a:prstTxWarp>
          </a:bodyPr>
          <a:lstStyle/>
          <a:p>
            <a:pPr algn="ctr" defTabSz="914400" eaLnBrk="1"/>
            <a:r>
              <a:rPr lang="en-US" sz="4400" b="1" smtClean="0">
                <a:solidFill>
                  <a:srgbClr val="92D050"/>
                </a:solidFill>
                <a:latin typeface="Times New Roman" pitchFamily="18" charset="0"/>
                <a:cs typeface="Times New Roman" pitchFamily="18" charset="0"/>
                <a:sym typeface="Times New Roman" pitchFamily="18" charset="0"/>
              </a:rPr>
              <a:t>Some ES Valuation Background</a:t>
            </a:r>
            <a:endParaRPr lang="en-US" smtClean="0"/>
          </a:p>
        </p:txBody>
      </p:sp>
      <p:sp>
        <p:nvSpPr>
          <p:cNvPr id="16387" name="Rectangle 3"/>
          <p:cNvSpPr>
            <a:spLocks/>
          </p:cNvSpPr>
          <p:nvPr>
            <p:ph type="body" idx="1"/>
          </p:nvPr>
        </p:nvSpPr>
        <p:spPr bwMode="auto">
          <a:xfrm>
            <a:off x="4038600" y="990600"/>
            <a:ext cx="4679950" cy="4968875"/>
          </a:xfrm>
          <a:noFill/>
          <a:ln w="12700">
            <a:miter lim="0"/>
            <a:headEnd/>
            <a:tailEnd/>
          </a:ln>
        </p:spPr>
        <p:txBody>
          <a:bodyPr vert="horz" wrap="square" lIns="0" tIns="0" rIns="0" bIns="0" numCol="1" anchor="t" anchorCtr="0" compatLnSpc="1">
            <a:prstTxWarp prst="textNoShape">
              <a:avLst/>
            </a:prstTxWarp>
          </a:bodyPr>
          <a:lstStyle/>
          <a:p>
            <a:pPr marL="0" indent="0" algn="ctr" defTabSz="914400" eaLnBrk="1">
              <a:spcBef>
                <a:spcPts val="400"/>
              </a:spcBef>
            </a:pPr>
            <a:r>
              <a:rPr lang="en-US" sz="1800" b="1" smtClean="0">
                <a:solidFill>
                  <a:srgbClr val="FFFFCC"/>
                </a:solidFill>
                <a:latin typeface="Times New Roman" pitchFamily="18" charset="0"/>
                <a:cs typeface="Times New Roman" pitchFamily="18" charset="0"/>
                <a:sym typeface="Times New Roman" pitchFamily="18" charset="0"/>
              </a:rPr>
              <a:t>In 1997 we published a paper titled:</a:t>
            </a:r>
          </a:p>
          <a:p>
            <a:pPr marL="0" indent="0" algn="ctr" defTabSz="914400" eaLnBrk="1">
              <a:spcBef>
                <a:spcPts val="400"/>
              </a:spcBef>
            </a:pPr>
            <a:endParaRPr lang="en-US" sz="1800" b="1" smtClean="0">
              <a:solidFill>
                <a:srgbClr val="FFFFCC"/>
              </a:solidFill>
              <a:latin typeface="Times New Roman" pitchFamily="18" charset="0"/>
              <a:cs typeface="Times New Roman" pitchFamily="18" charset="0"/>
              <a:sym typeface="Times New Roman" pitchFamily="18" charset="0"/>
            </a:endParaRPr>
          </a:p>
          <a:p>
            <a:pPr marL="0" indent="0" algn="ctr" defTabSz="914400" eaLnBrk="1">
              <a:spcBef>
                <a:spcPts val="400"/>
              </a:spcBef>
            </a:pPr>
            <a:r>
              <a:rPr lang="en-US" sz="2400" b="1" smtClean="0">
                <a:solidFill>
                  <a:srgbClr val="C00000"/>
                </a:solidFill>
                <a:latin typeface="Times New Roman" pitchFamily="18" charset="0"/>
                <a:cs typeface="Times New Roman" pitchFamily="18" charset="0"/>
                <a:sym typeface="Times New Roman" pitchFamily="18" charset="0"/>
              </a:rPr>
              <a:t>The Value of the World’s </a:t>
            </a:r>
          </a:p>
          <a:p>
            <a:pPr marL="0" indent="0" algn="ctr" defTabSz="914400" eaLnBrk="1">
              <a:spcBef>
                <a:spcPts val="400"/>
              </a:spcBef>
            </a:pPr>
            <a:r>
              <a:rPr lang="en-US" sz="2400" b="1" smtClean="0">
                <a:solidFill>
                  <a:srgbClr val="C00000"/>
                </a:solidFill>
                <a:latin typeface="Times New Roman" pitchFamily="18" charset="0"/>
                <a:cs typeface="Times New Roman" pitchFamily="18" charset="0"/>
                <a:sym typeface="Times New Roman" pitchFamily="18" charset="0"/>
              </a:rPr>
              <a:t>Ecosystems and Natural Capital</a:t>
            </a:r>
          </a:p>
          <a:p>
            <a:pPr marL="0" indent="0" algn="ctr" defTabSz="914400" eaLnBrk="1">
              <a:spcBef>
                <a:spcPts val="400"/>
              </a:spcBef>
            </a:pPr>
            <a:endParaRPr lang="en-US" sz="1800" b="1" smtClean="0">
              <a:solidFill>
                <a:srgbClr val="FFFFCC"/>
              </a:solidFill>
              <a:latin typeface="Times New Roman" pitchFamily="18" charset="0"/>
              <a:cs typeface="Times New Roman" pitchFamily="18" charset="0"/>
              <a:sym typeface="Times New Roman" pitchFamily="18" charset="0"/>
            </a:endParaRPr>
          </a:p>
          <a:p>
            <a:pPr marL="0" indent="0" algn="ctr" defTabSz="914400" eaLnBrk="1">
              <a:spcBef>
                <a:spcPts val="400"/>
              </a:spcBef>
            </a:pPr>
            <a:r>
              <a:rPr lang="en-US" sz="1800" b="1" smtClean="0">
                <a:solidFill>
                  <a:srgbClr val="FFFFCC"/>
                </a:solidFill>
                <a:latin typeface="Times New Roman" pitchFamily="18" charset="0"/>
                <a:cs typeface="Times New Roman" pitchFamily="18" charset="0"/>
                <a:sym typeface="Times New Roman" pitchFamily="18" charset="0"/>
              </a:rPr>
              <a:t>Sadly, it ended up on the cover of Nature with the catch phrase “Pricing the Planet” </a:t>
            </a:r>
            <a:r>
              <a:rPr lang="en-US" sz="1800" b="1" smtClean="0">
                <a:solidFill>
                  <a:srgbClr val="FFFFCC"/>
                </a:solidFill>
                <a:latin typeface="Times New Roman" pitchFamily="18" charset="0"/>
                <a:cs typeface="Times New Roman" pitchFamily="18" charset="0"/>
                <a:sym typeface="Wingdings" pitchFamily="2" charset="2"/>
              </a:rPr>
              <a:t></a:t>
            </a:r>
          </a:p>
          <a:p>
            <a:pPr marL="0" indent="0" algn="ctr" defTabSz="914400" eaLnBrk="1">
              <a:spcBef>
                <a:spcPts val="400"/>
              </a:spcBef>
            </a:pPr>
            <a:endParaRPr lang="en-US" sz="1800" b="1" smtClean="0">
              <a:solidFill>
                <a:srgbClr val="FFFFCC"/>
              </a:solidFill>
              <a:latin typeface="Times New Roman" pitchFamily="18" charset="0"/>
              <a:cs typeface="Times New Roman" pitchFamily="18" charset="0"/>
              <a:sym typeface="Wingdings" pitchFamily="2" charset="2"/>
            </a:endParaRPr>
          </a:p>
          <a:p>
            <a:pPr marL="0" indent="0" algn="ctr" defTabSz="914400" eaLnBrk="1">
              <a:spcBef>
                <a:spcPts val="400"/>
              </a:spcBef>
            </a:pPr>
            <a:r>
              <a:rPr lang="en-US" sz="1800" b="1" smtClean="0">
                <a:solidFill>
                  <a:srgbClr val="FFFFCC"/>
                </a:solidFill>
                <a:latin typeface="Times New Roman" pitchFamily="18" charset="0"/>
                <a:cs typeface="Times New Roman" pitchFamily="18" charset="0"/>
                <a:sym typeface="Wingdings" pitchFamily="2" charset="2"/>
              </a:rPr>
              <a:t>The gist of this paper stated that the global value of ecosystem services was roughly</a:t>
            </a:r>
          </a:p>
          <a:p>
            <a:pPr marL="0" indent="0" algn="ctr" defTabSz="914400" eaLnBrk="1">
              <a:spcBef>
                <a:spcPts val="400"/>
              </a:spcBef>
            </a:pPr>
            <a:endParaRPr lang="en-US" sz="1600" b="1" smtClean="0">
              <a:solidFill>
                <a:srgbClr val="FFFFCC"/>
              </a:solidFill>
              <a:latin typeface="Times New Roman" pitchFamily="18" charset="0"/>
              <a:cs typeface="Times New Roman" pitchFamily="18" charset="0"/>
              <a:sym typeface="Wingdings" pitchFamily="2" charset="2"/>
            </a:endParaRPr>
          </a:p>
          <a:p>
            <a:pPr marL="0" indent="0" algn="ctr" defTabSz="914400" eaLnBrk="1">
              <a:spcBef>
                <a:spcPts val="400"/>
              </a:spcBef>
            </a:pPr>
            <a:r>
              <a:rPr lang="en-US" sz="2800" b="1" smtClean="0">
                <a:solidFill>
                  <a:srgbClr val="92D050"/>
                </a:solidFill>
                <a:latin typeface="Times New Roman" pitchFamily="18" charset="0"/>
                <a:cs typeface="Times New Roman" pitchFamily="18" charset="0"/>
                <a:sym typeface="Wingdings" pitchFamily="2" charset="2"/>
              </a:rPr>
              <a:t>$ 33 Trillion / Year</a:t>
            </a:r>
          </a:p>
          <a:p>
            <a:pPr marL="0" indent="0" algn="ctr" defTabSz="914400" eaLnBrk="1">
              <a:spcBef>
                <a:spcPts val="400"/>
              </a:spcBef>
            </a:pPr>
            <a:endParaRPr lang="en-US" b="1" smtClean="0">
              <a:solidFill>
                <a:srgbClr val="92D050"/>
              </a:solidFill>
              <a:latin typeface="Times New Roman" pitchFamily="18" charset="0"/>
              <a:cs typeface="Times New Roman" pitchFamily="18" charset="0"/>
              <a:sym typeface="Wingdings" pitchFamily="2" charset="2"/>
            </a:endParaRPr>
          </a:p>
          <a:p>
            <a:pPr marL="0" indent="0" algn="ctr" defTabSz="914400" eaLnBrk="1">
              <a:spcBef>
                <a:spcPts val="400"/>
              </a:spcBef>
            </a:pPr>
            <a:r>
              <a:rPr lang="en-US" sz="2000" b="1" smtClean="0">
                <a:solidFill>
                  <a:srgbClr val="FFFFCC"/>
                </a:solidFill>
                <a:latin typeface="Times New Roman" pitchFamily="18" charset="0"/>
                <a:cs typeface="Times New Roman" pitchFamily="18" charset="0"/>
                <a:sym typeface="Times New Roman" pitchFamily="18" charset="0"/>
              </a:rPr>
              <a:t>This was at a time when Global Gross National Product was roughly</a:t>
            </a:r>
            <a:endParaRPr lang="en-US" sz="2000" b="1" smtClean="0">
              <a:solidFill>
                <a:srgbClr val="FFFFCC"/>
              </a:solidFill>
              <a:latin typeface="Times New Roman" pitchFamily="18" charset="0"/>
              <a:cs typeface="Times New Roman" pitchFamily="18" charset="0"/>
              <a:sym typeface="Wingdings" pitchFamily="2" charset="2"/>
            </a:endParaRPr>
          </a:p>
          <a:p>
            <a:pPr marL="0" indent="0" algn="ctr" defTabSz="914400" eaLnBrk="1">
              <a:spcBef>
                <a:spcPts val="400"/>
              </a:spcBef>
            </a:pPr>
            <a:endParaRPr lang="en-US" sz="900" b="1" smtClean="0">
              <a:solidFill>
                <a:srgbClr val="92D050"/>
              </a:solidFill>
              <a:latin typeface="Times New Roman" pitchFamily="18" charset="0"/>
              <a:cs typeface="Times New Roman" pitchFamily="18" charset="0"/>
              <a:sym typeface="Wingdings" pitchFamily="2" charset="2"/>
            </a:endParaRPr>
          </a:p>
          <a:p>
            <a:pPr marL="0" indent="0" algn="ctr" defTabSz="914400" eaLnBrk="1">
              <a:spcBef>
                <a:spcPts val="400"/>
              </a:spcBef>
            </a:pPr>
            <a:r>
              <a:rPr lang="en-US" sz="2800" b="1" smtClean="0">
                <a:solidFill>
                  <a:srgbClr val="92D050"/>
                </a:solidFill>
                <a:latin typeface="Times New Roman" pitchFamily="18" charset="0"/>
                <a:cs typeface="Times New Roman" pitchFamily="18" charset="0"/>
                <a:sym typeface="Wingdings" pitchFamily="2" charset="2"/>
              </a:rPr>
              <a:t>$ 18 Trillion / Year</a:t>
            </a:r>
            <a:endParaRPr lang="en-US" sz="1800" b="1" smtClean="0">
              <a:solidFill>
                <a:srgbClr val="FFFFCC"/>
              </a:solidFill>
              <a:latin typeface="Times New Roman" pitchFamily="18" charset="0"/>
              <a:cs typeface="Times New Roman" pitchFamily="18" charset="0"/>
              <a:sym typeface="Times New Roman" pitchFamily="18" charset="0"/>
            </a:endParaRPr>
          </a:p>
        </p:txBody>
      </p:sp>
      <p:pic>
        <p:nvPicPr>
          <p:cNvPr id="16388" name="Picture 1"/>
          <p:cNvPicPr>
            <a:picLocks noChangeAspect="1"/>
          </p:cNvPicPr>
          <p:nvPr/>
        </p:nvPicPr>
        <p:blipFill>
          <a:blip r:embed="rId2" cstate="print"/>
          <a:srcRect/>
          <a:stretch>
            <a:fillRect/>
          </a:stretch>
        </p:blipFill>
        <p:spPr bwMode="auto">
          <a:xfrm>
            <a:off x="431800" y="990600"/>
            <a:ext cx="3454400" cy="4495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152400"/>
            <a:ext cx="8229600" cy="94456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800" b="1" smtClean="0">
                <a:solidFill>
                  <a:srgbClr val="92D050"/>
                </a:solidFill>
                <a:latin typeface="Times New Roman" pitchFamily="18" charset="0"/>
                <a:cs typeface="Times New Roman" pitchFamily="18" charset="0"/>
              </a:rPr>
              <a:t>Is this a market failure?</a:t>
            </a:r>
          </a:p>
        </p:txBody>
      </p:sp>
      <p:sp>
        <p:nvSpPr>
          <p:cNvPr id="3" name="Content Placeholder 2"/>
          <p:cNvSpPr>
            <a:spLocks noGrp="1"/>
          </p:cNvSpPr>
          <p:nvPr>
            <p:ph idx="1"/>
          </p:nvPr>
        </p:nvSpPr>
        <p:spPr>
          <a:xfrm>
            <a:off x="152400" y="1066800"/>
            <a:ext cx="8763000" cy="3886200"/>
          </a:xfrm>
        </p:spPr>
        <p:txBody>
          <a:bodyPr/>
          <a:lstStyle/>
          <a:p>
            <a:pPr>
              <a:defRPr/>
            </a:pPr>
            <a:r>
              <a:rPr lang="en-US" sz="3600" b="1" dirty="0" smtClean="0">
                <a:solidFill>
                  <a:srgbClr val="F6EE86"/>
                </a:solidFill>
                <a:latin typeface="Times New Roman" pitchFamily="18" charset="0"/>
                <a:cs typeface="Times New Roman" pitchFamily="18" charset="0"/>
              </a:rPr>
              <a:t>Ecosystem services can be regarded as:</a:t>
            </a:r>
          </a:p>
          <a:p>
            <a:pPr>
              <a:defRPr/>
            </a:pPr>
            <a:endParaRPr lang="en-US" sz="1050" b="1" dirty="0" smtClean="0">
              <a:solidFill>
                <a:srgbClr val="F6EE86"/>
              </a:solidFill>
              <a:latin typeface="Times New Roman" pitchFamily="18" charset="0"/>
              <a:cs typeface="Times New Roman" pitchFamily="18" charset="0"/>
            </a:endParaRPr>
          </a:p>
          <a:p>
            <a:pPr lvl="1">
              <a:buFontTx/>
              <a:buAutoNum type="arabicParenR"/>
              <a:defRPr/>
            </a:pPr>
            <a:r>
              <a:rPr lang="en-US" sz="3600" b="1" dirty="0" smtClean="0">
                <a:solidFill>
                  <a:srgbClr val="F6EE86"/>
                </a:solidFill>
                <a:latin typeface="Times New Roman" pitchFamily="18" charset="0"/>
                <a:cs typeface="Times New Roman" pitchFamily="18" charset="0"/>
              </a:rPr>
              <a:t> </a:t>
            </a:r>
            <a:r>
              <a:rPr lang="en-US" sz="3600" b="1" dirty="0">
                <a:solidFill>
                  <a:srgbClr val="F6EE86"/>
                </a:solidFill>
                <a:latin typeface="Times New Roman" pitchFamily="18" charset="0"/>
                <a:cs typeface="Times New Roman" pitchFamily="18" charset="0"/>
              </a:rPr>
              <a:t>P</a:t>
            </a:r>
            <a:r>
              <a:rPr lang="en-US" sz="3600" b="1" dirty="0" smtClean="0">
                <a:solidFill>
                  <a:srgbClr val="F6EE86"/>
                </a:solidFill>
                <a:latin typeface="Times New Roman" pitchFamily="18" charset="0"/>
                <a:cs typeface="Times New Roman" pitchFamily="18" charset="0"/>
              </a:rPr>
              <a:t>ublic Goods in and of themselves.</a:t>
            </a:r>
          </a:p>
          <a:p>
            <a:pPr lvl="1">
              <a:buFontTx/>
              <a:buAutoNum type="arabicParenR"/>
              <a:defRPr/>
            </a:pPr>
            <a:r>
              <a:rPr lang="en-US" sz="3600" b="1" dirty="0" smtClean="0">
                <a:solidFill>
                  <a:srgbClr val="F6EE86"/>
                </a:solidFill>
                <a:latin typeface="Times New Roman" pitchFamily="18" charset="0"/>
                <a:cs typeface="Times New Roman" pitchFamily="18" charset="0"/>
              </a:rPr>
              <a:t> Suffering from both positive and   				negative externalities.</a:t>
            </a:r>
          </a:p>
          <a:p>
            <a:pPr lvl="1">
              <a:buFontTx/>
              <a:buAutoNum type="arabicParenR"/>
              <a:defRPr/>
            </a:pPr>
            <a:r>
              <a:rPr lang="en-US" sz="3600" b="1" dirty="0">
                <a:solidFill>
                  <a:srgbClr val="F6EE86"/>
                </a:solidFill>
                <a:latin typeface="Times New Roman" pitchFamily="18" charset="0"/>
                <a:cs typeface="Times New Roman" pitchFamily="18" charset="0"/>
              </a:rPr>
              <a:t> </a:t>
            </a:r>
            <a:r>
              <a:rPr lang="en-US" sz="3600" b="1" dirty="0" smtClean="0">
                <a:solidFill>
                  <a:srgbClr val="F6EE86"/>
                </a:solidFill>
                <a:latin typeface="Times New Roman" pitchFamily="18" charset="0"/>
                <a:cs typeface="Times New Roman" pitchFamily="18" charset="0"/>
              </a:rPr>
              <a:t>Common Property.</a:t>
            </a:r>
          </a:p>
          <a:p>
            <a:pPr lvl="1">
              <a:buFontTx/>
              <a:buAutoNum type="arabicParenR"/>
              <a:defRPr/>
            </a:pPr>
            <a:r>
              <a:rPr lang="en-US" sz="3600" b="1" dirty="0">
                <a:solidFill>
                  <a:srgbClr val="F6EE86"/>
                </a:solidFill>
                <a:latin typeface="Times New Roman" pitchFamily="18" charset="0"/>
                <a:cs typeface="Times New Roman" pitchFamily="18" charset="0"/>
              </a:rPr>
              <a:t> </a:t>
            </a:r>
            <a:r>
              <a:rPr lang="en-US" sz="3600" b="1" dirty="0" smtClean="0">
                <a:solidFill>
                  <a:srgbClr val="F6EE86"/>
                </a:solidFill>
                <a:latin typeface="Times New Roman" pitchFamily="18" charset="0"/>
                <a:cs typeface="Times New Roman" pitchFamily="18" charset="0"/>
              </a:rPr>
              <a:t>Having unclear property rights.</a:t>
            </a:r>
            <a:endParaRPr lang="en-US" sz="3600" b="1" dirty="0">
              <a:solidFill>
                <a:srgbClr val="F6EE86"/>
              </a:solidFill>
              <a:latin typeface="Times New Roman" pitchFamily="18" charset="0"/>
              <a:cs typeface="Times New Roman" pitchFamily="18" charset="0"/>
            </a:endParaRPr>
          </a:p>
        </p:txBody>
      </p:sp>
      <p:sp>
        <p:nvSpPr>
          <p:cNvPr id="4" name="TextBox 3"/>
          <p:cNvSpPr txBox="1"/>
          <p:nvPr/>
        </p:nvSpPr>
        <p:spPr>
          <a:xfrm>
            <a:off x="914400" y="4876800"/>
            <a:ext cx="8021638" cy="1692275"/>
          </a:xfrm>
          <a:prstGeom prst="rect">
            <a:avLst/>
          </a:prstGeom>
          <a:noFill/>
        </p:spPr>
        <p:txBody>
          <a:bodyPr>
            <a:spAutoFit/>
          </a:bodyPr>
          <a:lstStyle/>
          <a:p>
            <a:pPr algn="r">
              <a:defRPr/>
            </a:pPr>
            <a:r>
              <a:rPr lang="en-US" sz="2400" b="1" dirty="0">
                <a:solidFill>
                  <a:srgbClr val="C00000"/>
                </a:solidFill>
                <a:latin typeface="Times New Roman" pitchFamily="18" charset="0"/>
                <a:cs typeface="Times New Roman" pitchFamily="18" charset="0"/>
              </a:rPr>
              <a:t>In addition, the economic value of Ecosystem Services are arguably twice as large as the market economy. </a:t>
            </a:r>
          </a:p>
          <a:p>
            <a:pPr algn="r">
              <a:defRPr/>
            </a:pPr>
            <a:r>
              <a:rPr lang="en-US" sz="3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This is a massive market failure.</a:t>
            </a:r>
          </a:p>
          <a:p>
            <a:pPr algn="r">
              <a:defRPr/>
            </a:pPr>
            <a:r>
              <a:rPr lang="en-US" sz="2400" b="1" dirty="0">
                <a:solidFill>
                  <a:srgbClr val="C00000"/>
                </a:solidFill>
                <a:latin typeface="Times New Roman" pitchFamily="18" charset="0"/>
                <a:cs typeface="Times New Roman" pitchFamily="18" charset="0"/>
              </a:rPr>
              <a:t>Econ 101  lesson coming up . . . .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1"/>
          <p:cNvSpPr>
            <a:spLocks/>
          </p:cNvSpPr>
          <p:nvPr/>
        </p:nvSpPr>
        <p:spPr bwMode="auto">
          <a:xfrm>
            <a:off x="7962900" y="6373813"/>
            <a:ext cx="1073150" cy="3508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lstStyle/>
          <a:p>
            <a:fld id="{83A76E4B-F6D9-4796-B7C1-FD41199F03B5}" type="slidenum">
              <a:rPr lang="en-US" b="1">
                <a:solidFill>
                  <a:srgbClr val="FFFFFF"/>
                </a:solidFill>
              </a:rPr>
              <a:pPr/>
              <a:t>21</a:t>
            </a:fld>
            <a:endParaRPr lang="en-US"/>
          </a:p>
        </p:txBody>
      </p:sp>
      <p:sp>
        <p:nvSpPr>
          <p:cNvPr id="34819" name="Rectangle 2"/>
          <p:cNvSpPr>
            <a:spLocks/>
          </p:cNvSpPr>
          <p:nvPr>
            <p:ph type="title"/>
          </p:nvPr>
        </p:nvSpPr>
        <p:spPr bwMode="auto">
          <a:xfrm>
            <a:off x="250825" y="188913"/>
            <a:ext cx="6408738" cy="1368425"/>
          </a:xfrm>
          <a:noFill/>
          <a:ln w="12700">
            <a:miter lim="0"/>
            <a:headEnd/>
            <a:tailEnd/>
          </a:ln>
        </p:spPr>
        <p:txBody>
          <a:bodyPr vert="horz" wrap="square" lIns="0" tIns="0" rIns="0" bIns="0" numCol="1" anchor="t" anchorCtr="0" compatLnSpc="1">
            <a:prstTxWarp prst="textNoShape">
              <a:avLst/>
            </a:prstTxWarp>
          </a:bodyPr>
          <a:lstStyle/>
          <a:p>
            <a:pPr defTabSz="685800" eaLnBrk="1"/>
            <a:r>
              <a:rPr lang="en-US" sz="3000" b="1" smtClean="0">
                <a:solidFill>
                  <a:srgbClr val="92D050"/>
                </a:solidFill>
                <a:latin typeface="Times New Roman" pitchFamily="18" charset="0"/>
                <a:cs typeface="Times New Roman" pitchFamily="18" charset="0"/>
                <a:sym typeface="Times New Roman" pitchFamily="18" charset="0"/>
              </a:rPr>
              <a:t>Adam Smith, Free Markets, </a:t>
            </a:r>
            <a:br>
              <a:rPr lang="en-US" sz="3000" b="1" smtClean="0">
                <a:solidFill>
                  <a:srgbClr val="92D050"/>
                </a:solidFill>
                <a:latin typeface="Times New Roman" pitchFamily="18" charset="0"/>
                <a:cs typeface="Times New Roman" pitchFamily="18" charset="0"/>
                <a:sym typeface="Times New Roman" pitchFamily="18" charset="0"/>
              </a:rPr>
            </a:br>
            <a:r>
              <a:rPr lang="en-US" sz="3000" b="1" smtClean="0">
                <a:solidFill>
                  <a:srgbClr val="92D050"/>
                </a:solidFill>
                <a:latin typeface="Times New Roman" pitchFamily="18" charset="0"/>
                <a:cs typeface="Times New Roman" pitchFamily="18" charset="0"/>
                <a:sym typeface="Times New Roman" pitchFamily="18" charset="0"/>
              </a:rPr>
              <a:t>and  Neo-Liberal Ideology</a:t>
            </a:r>
            <a:br>
              <a:rPr lang="en-US" sz="3000" b="1" smtClean="0">
                <a:solidFill>
                  <a:srgbClr val="92D050"/>
                </a:solidFill>
                <a:latin typeface="Times New Roman" pitchFamily="18" charset="0"/>
                <a:cs typeface="Times New Roman" pitchFamily="18" charset="0"/>
                <a:sym typeface="Times New Roman" pitchFamily="18" charset="0"/>
              </a:rPr>
            </a:br>
            <a:endParaRPr lang="en-US" smtClean="0"/>
          </a:p>
        </p:txBody>
      </p:sp>
      <p:sp>
        <p:nvSpPr>
          <p:cNvPr id="34820" name="Rectangle 3"/>
          <p:cNvSpPr>
            <a:spLocks/>
          </p:cNvSpPr>
          <p:nvPr>
            <p:ph type="body" idx="1"/>
          </p:nvPr>
        </p:nvSpPr>
        <p:spPr bwMode="auto">
          <a:xfrm>
            <a:off x="457200" y="1566863"/>
            <a:ext cx="3827463" cy="4525962"/>
          </a:xfrm>
          <a:noFill/>
          <a:ln w="12700">
            <a:miter lim="0"/>
            <a:headEnd/>
            <a:tailEnd/>
          </a:ln>
        </p:spPr>
        <p:txBody>
          <a:bodyPr vert="horz" wrap="square" lIns="0" tIns="0" rIns="0" bIns="0" numCol="1" anchor="t" anchorCtr="0" compatLnSpc="1">
            <a:prstTxWarp prst="textNoShape">
              <a:avLst/>
            </a:prstTxWarp>
          </a:bodyPr>
          <a:lstStyle/>
          <a:p>
            <a:pPr marL="0" indent="0" algn="ctr" defTabSz="914400" eaLnBrk="1">
              <a:spcBef>
                <a:spcPts val="800"/>
              </a:spcBef>
            </a:pPr>
            <a:r>
              <a:rPr lang="en-US" sz="3600" b="1" smtClean="0">
                <a:solidFill>
                  <a:srgbClr val="9ED3D7"/>
                </a:solidFill>
                <a:latin typeface="Times New Roman" pitchFamily="18" charset="0"/>
                <a:cs typeface="Times New Roman" pitchFamily="18" charset="0"/>
                <a:sym typeface="Times New Roman" pitchFamily="18" charset="0"/>
              </a:rPr>
              <a:t>‘Greed is Good.’</a:t>
            </a:r>
          </a:p>
          <a:p>
            <a:pPr marL="0" indent="0" algn="ctr" defTabSz="914400" eaLnBrk="1">
              <a:spcBef>
                <a:spcPts val="700"/>
              </a:spcBef>
            </a:pPr>
            <a:endParaRPr lang="en-US" sz="2400" smtClean="0">
              <a:solidFill>
                <a:srgbClr val="9ED3D7"/>
              </a:solidFill>
              <a:latin typeface="Times New Roman" pitchFamily="18" charset="0"/>
              <a:cs typeface="Times New Roman" pitchFamily="18" charset="0"/>
              <a:sym typeface="Times New Roman" pitchFamily="18" charset="0"/>
            </a:endParaRPr>
          </a:p>
          <a:p>
            <a:pPr marL="0" indent="0" algn="ctr" defTabSz="914400" eaLnBrk="1">
              <a:spcBef>
                <a:spcPts val="700"/>
              </a:spcBef>
            </a:pPr>
            <a:r>
              <a:rPr lang="en-US" sz="3200" smtClean="0">
                <a:solidFill>
                  <a:srgbClr val="9ED3D7"/>
                </a:solidFill>
                <a:latin typeface="Times New Roman" pitchFamily="18" charset="0"/>
                <a:cs typeface="Times New Roman" pitchFamily="18" charset="0"/>
                <a:sym typeface="Times New Roman" pitchFamily="18" charset="0"/>
              </a:rPr>
              <a:t>People acting in their own self interest naturally and without intention serve societies interests optimally.</a:t>
            </a:r>
            <a:endParaRPr lang="en-US" smtClean="0"/>
          </a:p>
        </p:txBody>
      </p:sp>
      <p:sp>
        <p:nvSpPr>
          <p:cNvPr id="34821" name="AutoShape 4"/>
          <p:cNvSpPr>
            <a:spLocks/>
          </p:cNvSpPr>
          <p:nvPr/>
        </p:nvSpPr>
        <p:spPr bwMode="auto">
          <a:xfrm>
            <a:off x="8027988" y="6381750"/>
            <a:ext cx="939800"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0000"/>
          </a:solidFill>
          <a:ln w="25400" cap="flat" cmpd="sng">
            <a:solidFill>
              <a:srgbClr val="000000"/>
            </a:solidFill>
            <a:prstDash val="solid"/>
            <a:round/>
            <a:headEnd/>
            <a:tailEnd/>
          </a:ln>
        </p:spPr>
        <p:txBody>
          <a:bodyPr lIns="0" tIns="0" rIns="0" bIns="0" anchor="ctr"/>
          <a:lstStyle/>
          <a:p>
            <a:endParaRPr lang="en-US"/>
          </a:p>
        </p:txBody>
      </p:sp>
      <p:sp>
        <p:nvSpPr>
          <p:cNvPr id="34822" name="AutoShape 5"/>
          <p:cNvSpPr>
            <a:spLocks/>
          </p:cNvSpPr>
          <p:nvPr/>
        </p:nvSpPr>
        <p:spPr bwMode="auto">
          <a:xfrm>
            <a:off x="4356100" y="2493963"/>
            <a:ext cx="4465638" cy="42433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45719" tIns="45719" rIns="45719" bIns="45719"/>
          <a:lstStyle/>
          <a:p>
            <a:r>
              <a:rPr lang="en-US" sz="1400" b="1">
                <a:solidFill>
                  <a:srgbClr val="FFFFCC"/>
                </a:solidFill>
                <a:latin typeface="Albertus Extra Bold" charset="0"/>
                <a:sym typeface="Albertus Extra Bold" charset="0"/>
              </a:rPr>
              <a:t>“By preferring the support of domestic to that of foreign industry, he intends only his own security; and by directing that industry in such a manner as its produce may be of the greatest value, he intends only his own gain, and he is in this, as in many other cases, led by an </a:t>
            </a:r>
            <a:r>
              <a:rPr lang="en-US" sz="1400" b="1">
                <a:solidFill>
                  <a:srgbClr val="C00000"/>
                </a:solidFill>
                <a:latin typeface="Albertus Extra Bold" charset="0"/>
                <a:sym typeface="Albertus Extra Bold" charset="0"/>
              </a:rPr>
              <a:t>invisible hand </a:t>
            </a:r>
            <a:r>
              <a:rPr lang="en-US" sz="1400" b="1">
                <a:solidFill>
                  <a:srgbClr val="FFFFCC"/>
                </a:solidFill>
                <a:latin typeface="Albertus Extra Bold" charset="0"/>
                <a:sym typeface="Albertus Extra Bold" charset="0"/>
              </a:rPr>
              <a:t>to promote an end which was no part of his intention. Nor is it always the worse for the society that it was not part of it. By pursuing his own interest he frequently promotes that of the society more effectually than when he really intends to promote it. I have never known much good done by those who affected to trade for the public good. It is an affectation, indeed, not very common among merchants, and very few words need be employed in dissuading them from it.”</a:t>
            </a:r>
          </a:p>
          <a:p>
            <a:r>
              <a:rPr lang="en-US" sz="1400" b="1">
                <a:solidFill>
                  <a:srgbClr val="FFFFCC"/>
                </a:solidFill>
                <a:latin typeface="Albertus Extra Bold" charset="0"/>
                <a:sym typeface="Albertus Extra Bold" charset="0"/>
              </a:rPr>
              <a:t>  </a:t>
            </a:r>
          </a:p>
          <a:p>
            <a:pPr algn="r"/>
            <a:r>
              <a:rPr lang="en-US" sz="1600" b="1">
                <a:solidFill>
                  <a:srgbClr val="FFFFCC"/>
                </a:solidFill>
                <a:latin typeface="Albertus Extra Bold" charset="0"/>
                <a:sym typeface="Albertus Extra Bold" charset="0"/>
              </a:rPr>
              <a:t>           Adam Smith</a:t>
            </a:r>
          </a:p>
          <a:p>
            <a:pPr algn="r"/>
            <a:r>
              <a:rPr lang="en-US" sz="1600" b="1">
                <a:solidFill>
                  <a:srgbClr val="FFFFCC"/>
                </a:solidFill>
                <a:latin typeface="Albertus Extra Bold" charset="0"/>
                <a:sym typeface="Albertus Extra Bold" charset="0"/>
              </a:rPr>
              <a:t>The Wealth of Nations</a:t>
            </a:r>
            <a:endParaRPr lang="en-US"/>
          </a:p>
        </p:txBody>
      </p:sp>
      <p:pic>
        <p:nvPicPr>
          <p:cNvPr id="34823" name="Picture 6" descr="image.png"/>
          <p:cNvPicPr>
            <a:picLocks noChangeAspect="1"/>
          </p:cNvPicPr>
          <p:nvPr/>
        </p:nvPicPr>
        <p:blipFill>
          <a:blip r:embed="rId2" cstate="print"/>
          <a:srcRect/>
          <a:stretch>
            <a:fillRect/>
          </a:stretch>
        </p:blipFill>
        <p:spPr bwMode="auto">
          <a:xfrm>
            <a:off x="6732588" y="273050"/>
            <a:ext cx="1900237" cy="2147888"/>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1"/>
          <p:cNvSpPr>
            <a:spLocks/>
          </p:cNvSpPr>
          <p:nvPr/>
        </p:nvSpPr>
        <p:spPr bwMode="auto">
          <a:xfrm>
            <a:off x="7962900" y="6373813"/>
            <a:ext cx="1073150" cy="3508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lstStyle/>
          <a:p>
            <a:fld id="{57B7CA29-D2EC-4D8B-8BF0-3A6C9BFED67B}" type="slidenum">
              <a:rPr lang="en-US" b="1">
                <a:solidFill>
                  <a:srgbClr val="FFFFFF"/>
                </a:solidFill>
              </a:rPr>
              <a:pPr/>
              <a:t>22</a:t>
            </a:fld>
            <a:endParaRPr lang="en-US"/>
          </a:p>
        </p:txBody>
      </p:sp>
      <p:sp>
        <p:nvSpPr>
          <p:cNvPr id="35843" name="Rectangle 2"/>
          <p:cNvSpPr>
            <a:spLocks/>
          </p:cNvSpPr>
          <p:nvPr>
            <p:ph type="title"/>
          </p:nvPr>
        </p:nvSpPr>
        <p:spPr bwMode="auto">
          <a:xfrm>
            <a:off x="457200" y="273050"/>
            <a:ext cx="8229600" cy="1144588"/>
          </a:xfrm>
          <a:noFill/>
          <a:ln w="12700">
            <a:miter lim="0"/>
            <a:headEnd/>
            <a:tailEnd/>
          </a:ln>
        </p:spPr>
        <p:txBody>
          <a:bodyPr vert="horz" wrap="square" lIns="0" tIns="0" rIns="0" bIns="0" numCol="1" anchor="t" anchorCtr="0" compatLnSpc="1">
            <a:prstTxWarp prst="textNoShape">
              <a:avLst/>
            </a:prstTxWarp>
          </a:bodyPr>
          <a:lstStyle/>
          <a:p>
            <a:pPr algn="ctr" defTabSz="914400" eaLnBrk="1"/>
            <a:r>
              <a:rPr lang="en-US" sz="4800" b="1" smtClean="0">
                <a:solidFill>
                  <a:srgbClr val="92D050"/>
                </a:solidFill>
                <a:latin typeface="Times New Roman" pitchFamily="18" charset="0"/>
                <a:cs typeface="Times New Roman" pitchFamily="18" charset="0"/>
                <a:sym typeface="Times New Roman" pitchFamily="18" charset="0"/>
              </a:rPr>
              <a:t>The Most Dangerous Myth?</a:t>
            </a:r>
            <a:endParaRPr lang="en-US" smtClean="0"/>
          </a:p>
        </p:txBody>
      </p:sp>
      <p:sp>
        <p:nvSpPr>
          <p:cNvPr id="35844" name="AutoShape 3"/>
          <p:cNvSpPr>
            <a:spLocks/>
          </p:cNvSpPr>
          <p:nvPr/>
        </p:nvSpPr>
        <p:spPr bwMode="auto">
          <a:xfrm>
            <a:off x="8027988" y="6381750"/>
            <a:ext cx="939800"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0000"/>
          </a:solidFill>
          <a:ln w="25400" cap="flat" cmpd="sng">
            <a:solidFill>
              <a:srgbClr val="000000"/>
            </a:solidFill>
            <a:prstDash val="solid"/>
            <a:round/>
            <a:headEnd/>
            <a:tailEnd/>
          </a:ln>
        </p:spPr>
        <p:txBody>
          <a:bodyPr lIns="0" tIns="0" rIns="0" bIns="0" anchor="ctr"/>
          <a:lstStyle/>
          <a:p>
            <a:endParaRPr lang="en-US"/>
          </a:p>
        </p:txBody>
      </p:sp>
      <p:pic>
        <p:nvPicPr>
          <p:cNvPr id="35845" name="Picture 4" descr="image.png"/>
          <p:cNvPicPr>
            <a:picLocks noChangeAspect="1"/>
          </p:cNvPicPr>
          <p:nvPr/>
        </p:nvPicPr>
        <p:blipFill>
          <a:blip r:embed="rId2" cstate="print"/>
          <a:srcRect/>
          <a:stretch>
            <a:fillRect/>
          </a:stretch>
        </p:blipFill>
        <p:spPr bwMode="auto">
          <a:xfrm>
            <a:off x="3333750" y="2751138"/>
            <a:ext cx="5810250" cy="3810000"/>
          </a:xfrm>
          <a:prstGeom prst="rect">
            <a:avLst/>
          </a:prstGeom>
          <a:noFill/>
          <a:ln w="12700">
            <a:noFill/>
            <a:miter lim="0"/>
            <a:headEnd/>
            <a:tailEnd/>
          </a:ln>
        </p:spPr>
      </p:pic>
      <p:sp>
        <p:nvSpPr>
          <p:cNvPr id="35846" name="Rectangle 5"/>
          <p:cNvSpPr>
            <a:spLocks/>
          </p:cNvSpPr>
          <p:nvPr>
            <p:ph type="body" idx="1"/>
          </p:nvPr>
        </p:nvSpPr>
        <p:spPr bwMode="auto">
          <a:xfrm>
            <a:off x="179388" y="1341438"/>
            <a:ext cx="4248150" cy="4784725"/>
          </a:xfrm>
          <a:noFill/>
          <a:ln w="12700">
            <a:miter lim="0"/>
            <a:headEnd/>
            <a:tailEnd/>
          </a:ln>
        </p:spPr>
        <p:txBody>
          <a:bodyPr vert="horz" wrap="square" lIns="0" tIns="0" rIns="0" bIns="0" numCol="1" anchor="t" anchorCtr="0" compatLnSpc="1">
            <a:prstTxWarp prst="textNoShape">
              <a:avLst/>
            </a:prstTxWarp>
          </a:bodyPr>
          <a:lstStyle/>
          <a:p>
            <a:pPr marL="0" indent="0" algn="ctr" defTabSz="914400" eaLnBrk="1">
              <a:spcBef>
                <a:spcPts val="900"/>
              </a:spcBef>
            </a:pPr>
            <a:r>
              <a:rPr lang="en-US" sz="4000" b="1" smtClean="0">
                <a:solidFill>
                  <a:srgbClr val="C00000"/>
                </a:solidFill>
                <a:latin typeface="Times New Roman" pitchFamily="18" charset="0"/>
                <a:cs typeface="Times New Roman" pitchFamily="18" charset="0"/>
                <a:sym typeface="Times New Roman" pitchFamily="18" charset="0"/>
              </a:rPr>
              <a:t>How many </a:t>
            </a:r>
          </a:p>
          <a:p>
            <a:pPr marL="0" indent="0" algn="ctr" defTabSz="914400" eaLnBrk="1">
              <a:spcBef>
                <a:spcPts val="900"/>
              </a:spcBef>
            </a:pPr>
            <a:r>
              <a:rPr lang="en-US" sz="4000" b="1" smtClean="0">
                <a:solidFill>
                  <a:srgbClr val="C00000"/>
                </a:solidFill>
                <a:latin typeface="Times New Roman" pitchFamily="18" charset="0"/>
                <a:cs typeface="Times New Roman" pitchFamily="18" charset="0"/>
                <a:sym typeface="Times New Roman" pitchFamily="18" charset="0"/>
              </a:rPr>
              <a:t>Economists does it </a:t>
            </a:r>
          </a:p>
          <a:p>
            <a:pPr marL="0" indent="0" algn="ctr" defTabSz="914400" eaLnBrk="1">
              <a:spcBef>
                <a:spcPts val="900"/>
              </a:spcBef>
            </a:pPr>
            <a:r>
              <a:rPr lang="en-US" sz="4000" b="1" smtClean="0">
                <a:solidFill>
                  <a:srgbClr val="C00000"/>
                </a:solidFill>
                <a:latin typeface="Times New Roman" pitchFamily="18" charset="0"/>
                <a:cs typeface="Times New Roman" pitchFamily="18" charset="0"/>
                <a:sym typeface="Times New Roman" pitchFamily="18" charset="0"/>
              </a:rPr>
              <a:t>take to screw</a:t>
            </a:r>
          </a:p>
          <a:p>
            <a:pPr marL="0" indent="0" algn="ctr" defTabSz="914400" eaLnBrk="1">
              <a:spcBef>
                <a:spcPts val="900"/>
              </a:spcBef>
            </a:pPr>
            <a:r>
              <a:rPr lang="en-US" sz="4000" b="1" smtClean="0">
                <a:solidFill>
                  <a:srgbClr val="C00000"/>
                </a:solidFill>
                <a:latin typeface="Times New Roman" pitchFamily="18" charset="0"/>
                <a:cs typeface="Times New Roman" pitchFamily="18" charset="0"/>
                <a:sym typeface="Times New Roman" pitchFamily="18" charset="0"/>
              </a:rPr>
              <a:t>in a lightbulb?</a:t>
            </a:r>
            <a:endParaRPr lang="en-US" smtClean="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1"/>
          <p:cNvSpPr>
            <a:spLocks/>
          </p:cNvSpPr>
          <p:nvPr/>
        </p:nvSpPr>
        <p:spPr bwMode="auto">
          <a:xfrm>
            <a:off x="7962900" y="6373813"/>
            <a:ext cx="1073150" cy="3508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lstStyle/>
          <a:p>
            <a:fld id="{A7FD61CC-4256-4747-816D-80A0C51C81FD}" type="slidenum">
              <a:rPr lang="en-US" b="1">
                <a:solidFill>
                  <a:srgbClr val="FFFFFF"/>
                </a:solidFill>
              </a:rPr>
              <a:pPr/>
              <a:t>23</a:t>
            </a:fld>
            <a:endParaRPr lang="en-US"/>
          </a:p>
        </p:txBody>
      </p:sp>
      <p:sp>
        <p:nvSpPr>
          <p:cNvPr id="36867" name="Rectangle 2"/>
          <p:cNvSpPr>
            <a:spLocks/>
          </p:cNvSpPr>
          <p:nvPr>
            <p:ph type="title"/>
          </p:nvPr>
        </p:nvSpPr>
        <p:spPr bwMode="auto">
          <a:xfrm>
            <a:off x="457200" y="139700"/>
            <a:ext cx="8229600" cy="850900"/>
          </a:xfrm>
          <a:noFill/>
          <a:ln w="12700">
            <a:miter lim="0"/>
            <a:headEnd/>
            <a:tailEnd/>
          </a:ln>
        </p:spPr>
        <p:txBody>
          <a:bodyPr vert="horz" wrap="square" lIns="0" tIns="0" rIns="0" bIns="0" numCol="1" anchor="t" anchorCtr="0" compatLnSpc="1">
            <a:prstTxWarp prst="textNoShape">
              <a:avLst/>
            </a:prstTxWarp>
          </a:bodyPr>
          <a:lstStyle/>
          <a:p>
            <a:pPr algn="ctr" defTabSz="914400" eaLnBrk="1"/>
            <a:r>
              <a:rPr lang="en-US" sz="4400" b="1" smtClean="0">
                <a:solidFill>
                  <a:srgbClr val="92D050"/>
                </a:solidFill>
                <a:latin typeface="Times New Roman" pitchFamily="18" charset="0"/>
                <a:cs typeface="Times New Roman" pitchFamily="18" charset="0"/>
                <a:sym typeface="Times New Roman" pitchFamily="18" charset="0"/>
              </a:rPr>
              <a:t>Free Markets will not . . . .</a:t>
            </a:r>
            <a:endParaRPr lang="en-US" smtClean="0"/>
          </a:p>
        </p:txBody>
      </p:sp>
      <p:sp>
        <p:nvSpPr>
          <p:cNvPr id="20483" name="Rectangle 3"/>
          <p:cNvSpPr>
            <a:spLocks noGrp="1"/>
          </p:cNvSpPr>
          <p:nvPr>
            <p:ph type="body" idx="1"/>
          </p:nvPr>
        </p:nvSpPr>
        <p:spPr bwMode="auto">
          <a:xfrm>
            <a:off x="228600" y="941388"/>
            <a:ext cx="8642350" cy="4392612"/>
          </a:xfrm>
          <a:extLst/>
        </p:spPr>
        <p:txBody>
          <a:bodyPr vert="horz" wrap="square" lIns="0" tIns="0" rIns="0" bIns="0" numCol="1" anchor="t" anchorCtr="0" compatLnSpc="1">
            <a:prstTxWarp prst="textNoShape">
              <a:avLst/>
            </a:prstTxWarp>
          </a:bodyPr>
          <a:lstStyle/>
          <a:p>
            <a:pPr marL="449263" indent="-449263" defTabSz="914400" eaLnBrk="1">
              <a:spcBef>
                <a:spcPts val="600"/>
              </a:spcBef>
              <a:buClr>
                <a:srgbClr val="9C9CDF"/>
              </a:buClr>
              <a:buFont typeface="Times New Roman" pitchFamily="18" charset="0"/>
              <a:buAutoNum type="arabicParenR"/>
              <a:defRPr/>
            </a:pPr>
            <a:r>
              <a:rPr lang="en-US" sz="2800" dirty="0" smtClean="0">
                <a:solidFill>
                  <a:srgbClr val="9C9CDF"/>
                </a:solidFill>
                <a:latin typeface="Times New Roman" pitchFamily="18" charset="0"/>
                <a:cs typeface="Times New Roman" pitchFamily="18" charset="0"/>
                <a:sym typeface="Times New Roman" pitchFamily="18" charset="0"/>
              </a:rPr>
              <a:t>Build a lighthouse or a weather satellite</a:t>
            </a:r>
          </a:p>
          <a:p>
            <a:pPr marL="449263" indent="-449263" defTabSz="914400" eaLnBrk="1">
              <a:spcBef>
                <a:spcPts val="600"/>
              </a:spcBef>
              <a:buClr>
                <a:srgbClr val="9C9CDF"/>
              </a:buClr>
              <a:buFont typeface="Times New Roman" pitchFamily="18" charset="0"/>
              <a:buAutoNum type="arabicParenR"/>
              <a:defRPr/>
            </a:pPr>
            <a:r>
              <a:rPr lang="en-US" sz="2800" dirty="0" smtClean="0">
                <a:solidFill>
                  <a:srgbClr val="9C9CDF"/>
                </a:solidFill>
                <a:latin typeface="Times New Roman" pitchFamily="18" charset="0"/>
                <a:cs typeface="Times New Roman" pitchFamily="18" charset="0"/>
                <a:sym typeface="Times New Roman" pitchFamily="18" charset="0"/>
              </a:rPr>
              <a:t>Create and sustain a judicial system</a:t>
            </a:r>
          </a:p>
          <a:p>
            <a:pPr marL="449263" indent="-449263" defTabSz="914400" eaLnBrk="1">
              <a:spcBef>
                <a:spcPts val="600"/>
              </a:spcBef>
              <a:buClr>
                <a:srgbClr val="9C9CDF"/>
              </a:buClr>
              <a:buFont typeface="Times New Roman" pitchFamily="18" charset="0"/>
              <a:buAutoNum type="arabicParenR"/>
              <a:defRPr/>
            </a:pPr>
            <a:r>
              <a:rPr lang="en-US" sz="2800" dirty="0" smtClean="0">
                <a:solidFill>
                  <a:srgbClr val="9C9CDF"/>
                </a:solidFill>
                <a:latin typeface="Times New Roman" pitchFamily="18" charset="0"/>
                <a:cs typeface="Times New Roman" pitchFamily="18" charset="0"/>
                <a:sym typeface="Times New Roman" pitchFamily="18" charset="0"/>
              </a:rPr>
              <a:t>Invest enough in basic research</a:t>
            </a:r>
          </a:p>
          <a:p>
            <a:pPr marL="449263" indent="-449263" defTabSz="914400" eaLnBrk="1">
              <a:spcBef>
                <a:spcPts val="600"/>
              </a:spcBef>
              <a:buClr>
                <a:srgbClr val="9C9CDF"/>
              </a:buClr>
              <a:buFont typeface="Times New Roman" pitchFamily="18" charset="0"/>
              <a:buAutoNum type="arabicParenR"/>
              <a:defRPr/>
            </a:pPr>
            <a:r>
              <a:rPr lang="en-US" sz="2800" dirty="0" smtClean="0">
                <a:solidFill>
                  <a:srgbClr val="9C9CDF"/>
                </a:solidFill>
                <a:latin typeface="Times New Roman" pitchFamily="18" charset="0"/>
                <a:cs typeface="Times New Roman" pitchFamily="18" charset="0"/>
                <a:sym typeface="Times New Roman" pitchFamily="18" charset="0"/>
              </a:rPr>
              <a:t>Enforce property rights fairly</a:t>
            </a:r>
          </a:p>
          <a:p>
            <a:pPr marL="449263" indent="-449263" defTabSz="914400" eaLnBrk="1">
              <a:spcBef>
                <a:spcPts val="600"/>
              </a:spcBef>
              <a:buClr>
                <a:srgbClr val="9C9CDF"/>
              </a:buClr>
              <a:buFont typeface="Times New Roman" pitchFamily="18" charset="0"/>
              <a:buAutoNum type="arabicParenR"/>
              <a:defRPr/>
            </a:pPr>
            <a:r>
              <a:rPr lang="en-US" sz="2800" dirty="0" smtClean="0">
                <a:solidFill>
                  <a:srgbClr val="9C9CDF"/>
                </a:solidFill>
                <a:latin typeface="Times New Roman" pitchFamily="18" charset="0"/>
                <a:cs typeface="Times New Roman" pitchFamily="18" charset="0"/>
                <a:sym typeface="Times New Roman" pitchFamily="18" charset="0"/>
              </a:rPr>
              <a:t>Provide public education</a:t>
            </a:r>
          </a:p>
          <a:p>
            <a:pPr marL="449263" indent="-449263" defTabSz="914400" eaLnBrk="1">
              <a:spcBef>
                <a:spcPts val="600"/>
              </a:spcBef>
              <a:buClr>
                <a:srgbClr val="9C9CDF"/>
              </a:buClr>
              <a:buFont typeface="Times New Roman" pitchFamily="18" charset="0"/>
              <a:buAutoNum type="arabicParenR"/>
              <a:defRPr/>
            </a:pPr>
            <a:r>
              <a:rPr lang="en-US" sz="2800" dirty="0" smtClean="0">
                <a:solidFill>
                  <a:srgbClr val="9C9CDF"/>
                </a:solidFill>
                <a:latin typeface="Times New Roman" pitchFamily="18" charset="0"/>
                <a:cs typeface="Times New Roman" pitchFamily="18" charset="0"/>
                <a:sym typeface="Times New Roman" pitchFamily="18" charset="0"/>
              </a:rPr>
              <a:t>Find a hole in the ozone layer</a:t>
            </a:r>
          </a:p>
          <a:p>
            <a:pPr marL="449263" indent="-449263" defTabSz="914400" eaLnBrk="1">
              <a:spcBef>
                <a:spcPts val="600"/>
              </a:spcBef>
              <a:buClr>
                <a:srgbClr val="9C9CDF"/>
              </a:buClr>
              <a:buFont typeface="Times New Roman" pitchFamily="18" charset="0"/>
              <a:buAutoNum type="arabicParenR"/>
              <a:defRPr/>
            </a:pPr>
            <a:r>
              <a:rPr lang="en-US" sz="2800" dirty="0" smtClean="0">
                <a:solidFill>
                  <a:srgbClr val="9C9CDF"/>
                </a:solidFill>
                <a:latin typeface="Times New Roman" pitchFamily="18" charset="0"/>
                <a:cs typeface="Times New Roman" pitchFamily="18" charset="0"/>
                <a:sym typeface="Times New Roman" pitchFamily="18" charset="0"/>
              </a:rPr>
              <a:t>Clean up an oil spill</a:t>
            </a:r>
          </a:p>
          <a:p>
            <a:pPr marL="0" indent="0" defTabSz="914400" eaLnBrk="1">
              <a:spcBef>
                <a:spcPts val="600"/>
              </a:spcBef>
              <a:buClr>
                <a:srgbClr val="9C9CDF"/>
              </a:buClr>
              <a:defRPr/>
            </a:pPr>
            <a:r>
              <a:rPr lang="en-US" sz="2800" b="1" dirty="0" smtClean="0">
                <a:solidFill>
                  <a:srgbClr val="9C9CDF"/>
                </a:solidFill>
                <a:latin typeface="Times New Roman" pitchFamily="18" charset="0"/>
                <a:cs typeface="Times New Roman" pitchFamily="18" charset="0"/>
                <a:sym typeface="Times New Roman" pitchFamily="18" charset="0"/>
              </a:rPr>
              <a:t>8) Create a commonwealth</a:t>
            </a:r>
            <a:endParaRPr lang="en-US" dirty="0" smtClean="0"/>
          </a:p>
        </p:txBody>
      </p:sp>
      <p:sp>
        <p:nvSpPr>
          <p:cNvPr id="36869" name="AutoShape 4"/>
          <p:cNvSpPr>
            <a:spLocks/>
          </p:cNvSpPr>
          <p:nvPr/>
        </p:nvSpPr>
        <p:spPr bwMode="auto">
          <a:xfrm>
            <a:off x="8027988" y="6381750"/>
            <a:ext cx="939800"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0000"/>
          </a:solidFill>
          <a:ln w="25400" cap="flat" cmpd="sng">
            <a:solidFill>
              <a:srgbClr val="000000"/>
            </a:solidFill>
            <a:prstDash val="solid"/>
            <a:round/>
            <a:headEnd/>
            <a:tailEnd/>
          </a:ln>
        </p:spPr>
        <p:txBody>
          <a:bodyPr lIns="0" tIns="0" rIns="0" bIns="0" anchor="ctr"/>
          <a:lstStyle/>
          <a:p>
            <a:endParaRPr lang="en-US"/>
          </a:p>
        </p:txBody>
      </p:sp>
      <p:sp>
        <p:nvSpPr>
          <p:cNvPr id="36870" name="AutoShape 5"/>
          <p:cNvSpPr>
            <a:spLocks/>
          </p:cNvSpPr>
          <p:nvPr/>
        </p:nvSpPr>
        <p:spPr bwMode="auto">
          <a:xfrm>
            <a:off x="1908175" y="4962525"/>
            <a:ext cx="7059613" cy="18954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45719" tIns="45719" rIns="45719" bIns="45719"/>
          <a:lstStyle/>
          <a:p>
            <a:r>
              <a:rPr lang="en-US" sz="2400" b="1">
                <a:solidFill>
                  <a:srgbClr val="B3AE4D"/>
                </a:solidFill>
                <a:latin typeface="Times New Roman" pitchFamily="18" charset="0"/>
                <a:cs typeface="Times New Roman" pitchFamily="18" charset="0"/>
                <a:sym typeface="Times New Roman" pitchFamily="18" charset="0"/>
              </a:rPr>
              <a:t>“</a:t>
            </a:r>
            <a:r>
              <a:rPr lang="en-US" sz="2400" b="1" i="1">
                <a:solidFill>
                  <a:srgbClr val="B3AE4D"/>
                </a:solidFill>
                <a:latin typeface="Times New Roman" pitchFamily="18" charset="0"/>
                <a:cs typeface="Times New Roman" pitchFamily="18" charset="0"/>
                <a:sym typeface="Times New Roman" pitchFamily="18" charset="0"/>
              </a:rPr>
              <a:t>Climate change is the greatest market failure the      </a:t>
            </a:r>
          </a:p>
          <a:p>
            <a:r>
              <a:rPr lang="en-US" sz="2400" b="1" i="1">
                <a:solidFill>
                  <a:srgbClr val="B3AE4D"/>
                </a:solidFill>
                <a:latin typeface="Times New Roman" pitchFamily="18" charset="0"/>
                <a:cs typeface="Times New Roman" pitchFamily="18" charset="0"/>
                <a:sym typeface="Times New Roman" pitchFamily="18" charset="0"/>
              </a:rPr>
              <a:t>   world has ever seen, and it interacts with other</a:t>
            </a:r>
          </a:p>
          <a:p>
            <a:r>
              <a:rPr lang="en-US" sz="2400" b="1" i="1">
                <a:solidFill>
                  <a:srgbClr val="B3AE4D"/>
                </a:solidFill>
                <a:latin typeface="Times New Roman" pitchFamily="18" charset="0"/>
                <a:cs typeface="Times New Roman" pitchFamily="18" charset="0"/>
                <a:sym typeface="Times New Roman" pitchFamily="18" charset="0"/>
              </a:rPr>
              <a:t>   market imperfections.”</a:t>
            </a:r>
          </a:p>
          <a:p>
            <a:endParaRPr lang="en-US" sz="300" b="1">
              <a:solidFill>
                <a:srgbClr val="B3AE4D"/>
              </a:solidFill>
              <a:latin typeface="Times New Roman" pitchFamily="18" charset="0"/>
              <a:cs typeface="Times New Roman" pitchFamily="18" charset="0"/>
              <a:sym typeface="Times New Roman" pitchFamily="18" charset="0"/>
            </a:endParaRPr>
          </a:p>
          <a:p>
            <a:pPr algn="r"/>
            <a:r>
              <a:rPr lang="en-US" sz="1400" b="1">
                <a:solidFill>
                  <a:srgbClr val="B3AE4D"/>
                </a:solidFill>
                <a:latin typeface="Times New Roman" pitchFamily="18" charset="0"/>
                <a:cs typeface="Times New Roman" pitchFamily="18" charset="0"/>
                <a:sym typeface="Times New Roman" pitchFamily="18" charset="0"/>
              </a:rPr>
              <a:t>		            </a:t>
            </a:r>
            <a:r>
              <a:rPr lang="en-US" sz="2000" b="1">
                <a:solidFill>
                  <a:srgbClr val="B3AE4D"/>
                </a:solidFill>
                <a:latin typeface="Times New Roman" pitchFamily="18" charset="0"/>
                <a:cs typeface="Times New Roman" pitchFamily="18" charset="0"/>
                <a:sym typeface="Times New Roman" pitchFamily="18" charset="0"/>
              </a:rPr>
              <a:t>2006 Stern Report </a:t>
            </a:r>
          </a:p>
          <a:p>
            <a:pPr algn="r"/>
            <a:r>
              <a:rPr lang="en-US" sz="2000" b="1">
                <a:solidFill>
                  <a:srgbClr val="B3AE4D"/>
                </a:solidFill>
                <a:latin typeface="Times New Roman" pitchFamily="18" charset="0"/>
                <a:cs typeface="Times New Roman" pitchFamily="18" charset="0"/>
                <a:sym typeface="Times New Roman" pitchFamily="18" charset="0"/>
              </a:rPr>
              <a:t>on the Economics of Climate Change</a:t>
            </a:r>
            <a:endParaRPr lang="en-US"/>
          </a:p>
        </p:txBody>
      </p:sp>
      <p:pic>
        <p:nvPicPr>
          <p:cNvPr id="36871" name="Picture 10"/>
          <p:cNvPicPr>
            <a:picLocks noChangeAspect="1"/>
          </p:cNvPicPr>
          <p:nvPr/>
        </p:nvPicPr>
        <p:blipFill>
          <a:blip r:embed="rId2" cstate="print"/>
          <a:srcRect/>
          <a:stretch>
            <a:fillRect/>
          </a:stretch>
        </p:blipFill>
        <p:spPr bwMode="auto">
          <a:xfrm>
            <a:off x="5310188" y="2079625"/>
            <a:ext cx="3657600" cy="2740025"/>
          </a:xfrm>
          <a:prstGeom prst="rect">
            <a:avLst/>
          </a:prstGeom>
          <a:noFill/>
          <a:ln w="25400">
            <a:noFill/>
            <a:round/>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4572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defTabSz="914400" eaLnBrk="1">
              <a:spcBef>
                <a:spcPts val="600"/>
              </a:spcBef>
            </a:pPr>
            <a:r>
              <a:rPr lang="en-US" sz="6000" b="1" smtClean="0">
                <a:solidFill>
                  <a:srgbClr val="92D050"/>
                </a:solidFill>
                <a:latin typeface="Times New Roman" pitchFamily="18" charset="0"/>
                <a:cs typeface="Times New Roman" pitchFamily="18" charset="0"/>
                <a:sym typeface="Times New Roman" pitchFamily="18" charset="0"/>
              </a:rPr>
              <a:t>Market Failures Matter</a:t>
            </a:r>
          </a:p>
        </p:txBody>
      </p:sp>
      <p:sp>
        <p:nvSpPr>
          <p:cNvPr id="3" name="Content Placeholder 2"/>
          <p:cNvSpPr>
            <a:spLocks noGrp="1"/>
          </p:cNvSpPr>
          <p:nvPr>
            <p:ph idx="1"/>
          </p:nvPr>
        </p:nvSpPr>
        <p:spPr>
          <a:xfrm>
            <a:off x="381000" y="1066800"/>
            <a:ext cx="8077200" cy="5410200"/>
          </a:xfrm>
        </p:spPr>
        <p:txBody>
          <a:bodyPr/>
          <a:lstStyle/>
          <a:p>
            <a:pPr marL="0" indent="0" defTabSz="914400" eaLnBrk="1">
              <a:spcBef>
                <a:spcPts val="600"/>
              </a:spcBef>
              <a:defRPr/>
            </a:pPr>
            <a:r>
              <a:rPr lang="en-US" sz="2800" b="1" dirty="0" smtClean="0">
                <a:solidFill>
                  <a:srgbClr val="F6EE86"/>
                </a:solidFill>
                <a:latin typeface="Times New Roman" pitchFamily="18" charset="0"/>
                <a:cs typeface="Times New Roman" pitchFamily="18" charset="0"/>
                <a:sym typeface="Times New Roman" pitchFamily="18" charset="0"/>
              </a:rPr>
              <a:t>Monopolies</a:t>
            </a:r>
          </a:p>
          <a:p>
            <a:pPr marL="0" indent="0" defTabSz="914400" eaLnBrk="1">
              <a:spcBef>
                <a:spcPts val="600"/>
              </a:spcBef>
              <a:defRPr/>
            </a:pPr>
            <a:r>
              <a:rPr lang="en-US" sz="2800" dirty="0" smtClean="0">
                <a:solidFill>
                  <a:srgbClr val="F6EE86"/>
                </a:solidFill>
                <a:latin typeface="Times New Roman" pitchFamily="18" charset="0"/>
                <a:cs typeface="Times New Roman" pitchFamily="18" charset="0"/>
                <a:sym typeface="Times New Roman" pitchFamily="18" charset="0"/>
              </a:rPr>
              <a:t>	</a:t>
            </a:r>
            <a:r>
              <a:rPr lang="en-US" sz="2400" dirty="0" smtClean="0">
                <a:solidFill>
                  <a:srgbClr val="F6EE86"/>
                </a:solidFill>
                <a:latin typeface="Times New Roman" pitchFamily="18" charset="0"/>
                <a:cs typeface="Times New Roman" pitchFamily="18" charset="0"/>
                <a:sym typeface="Times New Roman" pitchFamily="18" charset="0"/>
              </a:rPr>
              <a:t>- A monopolist will overcharge and under produce</a:t>
            </a:r>
          </a:p>
          <a:p>
            <a:pPr marL="0" indent="0" defTabSz="914400" eaLnBrk="1">
              <a:spcBef>
                <a:spcPts val="500"/>
              </a:spcBef>
              <a:defRPr/>
            </a:pPr>
            <a:r>
              <a:rPr lang="en-US" sz="2400" dirty="0" smtClean="0">
                <a:solidFill>
                  <a:srgbClr val="F6EE86"/>
                </a:solidFill>
                <a:latin typeface="Times New Roman" pitchFamily="18" charset="0"/>
                <a:cs typeface="Times New Roman" pitchFamily="18" charset="0"/>
                <a:sym typeface="Times New Roman" pitchFamily="18" charset="0"/>
              </a:rPr>
              <a:t>	- This is why we have government regulated utilities</a:t>
            </a:r>
          </a:p>
          <a:p>
            <a:pPr marL="0" indent="0" defTabSz="914400" eaLnBrk="1">
              <a:spcBef>
                <a:spcPts val="600"/>
              </a:spcBef>
              <a:defRPr/>
            </a:pPr>
            <a:r>
              <a:rPr lang="en-US" sz="2800" b="1" dirty="0" smtClean="0">
                <a:solidFill>
                  <a:srgbClr val="F6EE86"/>
                </a:solidFill>
                <a:latin typeface="Times New Roman" pitchFamily="18" charset="0"/>
                <a:cs typeface="Times New Roman" pitchFamily="18" charset="0"/>
                <a:sym typeface="Times New Roman" pitchFamily="18" charset="0"/>
              </a:rPr>
              <a:t>Public Goods</a:t>
            </a:r>
          </a:p>
          <a:p>
            <a:pPr marL="0" indent="0" defTabSz="914400" eaLnBrk="1">
              <a:spcBef>
                <a:spcPts val="600"/>
              </a:spcBef>
              <a:defRPr/>
            </a:pPr>
            <a:r>
              <a:rPr lang="en-US" sz="2800" b="1" dirty="0" smtClean="0">
                <a:solidFill>
                  <a:srgbClr val="F6EE86"/>
                </a:solidFill>
                <a:latin typeface="Times New Roman" pitchFamily="18" charset="0"/>
                <a:cs typeface="Times New Roman" pitchFamily="18" charset="0"/>
                <a:sym typeface="Times New Roman" pitchFamily="18" charset="0"/>
              </a:rPr>
              <a:t>	</a:t>
            </a:r>
            <a:r>
              <a:rPr lang="en-US" sz="2400" dirty="0" smtClean="0">
                <a:solidFill>
                  <a:srgbClr val="F6EE86"/>
                </a:solidFill>
                <a:latin typeface="Times New Roman" pitchFamily="18" charset="0"/>
                <a:cs typeface="Times New Roman" pitchFamily="18" charset="0"/>
                <a:sym typeface="Times New Roman" pitchFamily="18" charset="0"/>
              </a:rPr>
              <a:t>- Non-Rival &amp; Non-Excludable in consumption</a:t>
            </a:r>
          </a:p>
          <a:p>
            <a:pPr marL="0" indent="0" defTabSz="914400" eaLnBrk="1">
              <a:spcBef>
                <a:spcPts val="400"/>
              </a:spcBef>
              <a:defRPr/>
            </a:pPr>
            <a:r>
              <a:rPr lang="en-US" sz="2000" dirty="0" smtClean="0">
                <a:solidFill>
                  <a:srgbClr val="F6EE86"/>
                </a:solidFill>
                <a:latin typeface="Times New Roman" pitchFamily="18" charset="0"/>
                <a:cs typeface="Times New Roman" pitchFamily="18" charset="0"/>
                <a:sym typeface="Times New Roman" pitchFamily="18" charset="0"/>
              </a:rPr>
              <a:t>	- Fresh air, </a:t>
            </a:r>
            <a:r>
              <a:rPr lang="en-US" sz="2000" b="1" dirty="0" smtClean="0">
                <a:solidFill>
                  <a:srgbClr val="F6EE86"/>
                </a:solidFill>
                <a:latin typeface="Times New Roman" pitchFamily="18" charset="0"/>
                <a:cs typeface="Times New Roman" pitchFamily="18" charset="0"/>
                <a:sym typeface="Times New Roman" pitchFamily="18" charset="0"/>
              </a:rPr>
              <a:t>knowledge</a:t>
            </a:r>
            <a:r>
              <a:rPr lang="en-US" sz="2000" dirty="0" smtClean="0">
                <a:solidFill>
                  <a:srgbClr val="F6EE86"/>
                </a:solidFill>
                <a:latin typeface="Times New Roman" pitchFamily="18" charset="0"/>
                <a:cs typeface="Times New Roman" pitchFamily="18" charset="0"/>
                <a:sym typeface="Times New Roman" pitchFamily="18" charset="0"/>
              </a:rPr>
              <a:t>, national </a:t>
            </a:r>
            <a:r>
              <a:rPr lang="en-US" sz="2000" dirty="0" err="1" smtClean="0">
                <a:solidFill>
                  <a:srgbClr val="F6EE86"/>
                </a:solidFill>
                <a:latin typeface="Times New Roman" pitchFamily="18" charset="0"/>
                <a:cs typeface="Times New Roman" pitchFamily="18" charset="0"/>
                <a:sym typeface="Times New Roman" pitchFamily="18" charset="0"/>
              </a:rPr>
              <a:t>defence</a:t>
            </a:r>
            <a:r>
              <a:rPr lang="en-US" sz="2000" dirty="0" smtClean="0">
                <a:solidFill>
                  <a:srgbClr val="F6EE86"/>
                </a:solidFill>
                <a:latin typeface="Times New Roman" pitchFamily="18" charset="0"/>
                <a:cs typeface="Times New Roman" pitchFamily="18" charset="0"/>
                <a:sym typeface="Times New Roman" pitchFamily="18" charset="0"/>
              </a:rPr>
              <a:t>, street lighting</a:t>
            </a:r>
            <a:endParaRPr lang="en-US" sz="2800" dirty="0" smtClean="0">
              <a:solidFill>
                <a:srgbClr val="F6EE86"/>
              </a:solidFill>
              <a:latin typeface="Times New Roman" pitchFamily="18" charset="0"/>
              <a:cs typeface="Times New Roman" pitchFamily="18" charset="0"/>
              <a:sym typeface="Times New Roman" pitchFamily="18" charset="0"/>
            </a:endParaRPr>
          </a:p>
          <a:p>
            <a:pPr marL="0" indent="0" defTabSz="914400" eaLnBrk="1">
              <a:spcBef>
                <a:spcPts val="600"/>
              </a:spcBef>
              <a:defRPr/>
            </a:pPr>
            <a:r>
              <a:rPr lang="en-US" sz="2800" b="1" dirty="0" smtClean="0">
                <a:solidFill>
                  <a:srgbClr val="F6EE86"/>
                </a:solidFill>
                <a:latin typeface="Times New Roman" pitchFamily="18" charset="0"/>
                <a:cs typeface="Times New Roman" pitchFamily="18" charset="0"/>
                <a:sym typeface="Times New Roman" pitchFamily="18" charset="0"/>
              </a:rPr>
              <a:t>Common Property</a:t>
            </a:r>
          </a:p>
          <a:p>
            <a:pPr marL="0" indent="0" defTabSz="914400" eaLnBrk="1">
              <a:spcBef>
                <a:spcPts val="600"/>
              </a:spcBef>
              <a:defRPr/>
            </a:pPr>
            <a:r>
              <a:rPr lang="en-US" sz="2800" b="1" dirty="0" smtClean="0">
                <a:solidFill>
                  <a:srgbClr val="F6EE86"/>
                </a:solidFill>
                <a:latin typeface="Times New Roman" pitchFamily="18" charset="0"/>
                <a:cs typeface="Times New Roman" pitchFamily="18" charset="0"/>
                <a:sym typeface="Times New Roman" pitchFamily="18" charset="0"/>
              </a:rPr>
              <a:t>	</a:t>
            </a:r>
            <a:r>
              <a:rPr lang="en-US" sz="2400" dirty="0" smtClean="0">
                <a:solidFill>
                  <a:srgbClr val="F6EE86"/>
                </a:solidFill>
                <a:latin typeface="Times New Roman" pitchFamily="18" charset="0"/>
                <a:cs typeface="Times New Roman" pitchFamily="18" charset="0"/>
                <a:sym typeface="Times New Roman" pitchFamily="18" charset="0"/>
              </a:rPr>
              <a:t>- Garrett Hardin’s ‘Tragedy of the commons’</a:t>
            </a:r>
          </a:p>
          <a:p>
            <a:pPr marL="0" indent="0" defTabSz="914400" eaLnBrk="1">
              <a:spcBef>
                <a:spcPts val="600"/>
              </a:spcBef>
              <a:defRPr/>
            </a:pPr>
            <a:r>
              <a:rPr lang="en-US" sz="2800" b="1" dirty="0" smtClean="0">
                <a:solidFill>
                  <a:srgbClr val="F6EE86"/>
                </a:solidFill>
                <a:latin typeface="Times New Roman" pitchFamily="18" charset="0"/>
                <a:cs typeface="Times New Roman" pitchFamily="18" charset="0"/>
                <a:sym typeface="Times New Roman" pitchFamily="18" charset="0"/>
              </a:rPr>
              <a:t>Externalities</a:t>
            </a:r>
          </a:p>
          <a:p>
            <a:pPr marL="0" indent="0" defTabSz="914400" eaLnBrk="1">
              <a:spcBef>
                <a:spcPts val="500"/>
              </a:spcBef>
              <a:defRPr/>
            </a:pPr>
            <a:r>
              <a:rPr lang="en-US" sz="2400" b="1" dirty="0" smtClean="0">
                <a:solidFill>
                  <a:srgbClr val="F6EE86"/>
                </a:solidFill>
                <a:latin typeface="Times New Roman" pitchFamily="18" charset="0"/>
                <a:cs typeface="Times New Roman" pitchFamily="18" charset="0"/>
                <a:sym typeface="Times New Roman" pitchFamily="18" charset="0"/>
              </a:rPr>
              <a:t>		- </a:t>
            </a:r>
            <a:r>
              <a:rPr lang="en-US" sz="2400" dirty="0" smtClean="0">
                <a:solidFill>
                  <a:srgbClr val="F6EE86"/>
                </a:solidFill>
                <a:latin typeface="Times New Roman" pitchFamily="18" charset="0"/>
                <a:cs typeface="Times New Roman" pitchFamily="18" charset="0"/>
                <a:sym typeface="Times New Roman" pitchFamily="18" charset="0"/>
              </a:rPr>
              <a:t>Both Positive and Negative can be problematic</a:t>
            </a:r>
          </a:p>
          <a:p>
            <a:pPr marL="0" indent="0" defTabSz="914400" eaLnBrk="1">
              <a:spcBef>
                <a:spcPts val="500"/>
              </a:spcBef>
              <a:defRPr/>
            </a:pPr>
            <a:r>
              <a:rPr lang="en-US" sz="2400" dirty="0" smtClean="0">
                <a:solidFill>
                  <a:srgbClr val="F6EE86"/>
                </a:solidFill>
                <a:latin typeface="Times New Roman" pitchFamily="18" charset="0"/>
                <a:cs typeface="Times New Roman" pitchFamily="18" charset="0"/>
                <a:sym typeface="Times New Roman" pitchFamily="18" charset="0"/>
              </a:rPr>
              <a:t>		- Pollution and Tragedy of the Condos</a:t>
            </a:r>
            <a:endParaRPr lang="en-US" sz="2400" dirty="0" smtClean="0">
              <a:solidFill>
                <a:srgbClr val="F6EE86"/>
              </a:solidFill>
            </a:endParaRPr>
          </a:p>
          <a:p>
            <a:pPr>
              <a:defRPr/>
            </a:pPr>
            <a:endParaRPr lang="en-US" sz="2400" dirty="0">
              <a:solidFill>
                <a:srgbClr val="F6EE8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1"/>
          <p:cNvSpPr>
            <a:spLocks/>
          </p:cNvSpPr>
          <p:nvPr/>
        </p:nvSpPr>
        <p:spPr bwMode="auto">
          <a:xfrm>
            <a:off x="7962900" y="6373813"/>
            <a:ext cx="1073150" cy="3508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lstStyle/>
          <a:p>
            <a:fld id="{ABF759E0-022A-43A7-BF5E-C1EFA0529172}" type="slidenum">
              <a:rPr lang="en-US" b="1">
                <a:solidFill>
                  <a:srgbClr val="FFFFFF"/>
                </a:solidFill>
              </a:rPr>
              <a:pPr/>
              <a:t>25</a:t>
            </a:fld>
            <a:endParaRPr lang="en-US"/>
          </a:p>
        </p:txBody>
      </p:sp>
      <p:sp>
        <p:nvSpPr>
          <p:cNvPr id="38915" name="Rectangle 2"/>
          <p:cNvSpPr>
            <a:spLocks/>
          </p:cNvSpPr>
          <p:nvPr>
            <p:ph type="title"/>
          </p:nvPr>
        </p:nvSpPr>
        <p:spPr bwMode="auto">
          <a:xfrm>
            <a:off x="457200" y="381000"/>
            <a:ext cx="8229600" cy="952500"/>
          </a:xfrm>
          <a:noFill/>
          <a:ln w="12700">
            <a:miter lim="0"/>
            <a:headEnd/>
            <a:tailEnd/>
          </a:ln>
        </p:spPr>
        <p:txBody>
          <a:bodyPr vert="horz" wrap="square" lIns="0" tIns="0" rIns="0" bIns="0" numCol="1" anchor="t" anchorCtr="0" compatLnSpc="1">
            <a:prstTxWarp prst="textNoShape">
              <a:avLst/>
            </a:prstTxWarp>
          </a:bodyPr>
          <a:lstStyle/>
          <a:p>
            <a:pPr algn="ctr" defTabSz="749300" eaLnBrk="1"/>
            <a:r>
              <a:rPr lang="en-US" sz="4000" b="1" smtClean="0">
                <a:solidFill>
                  <a:srgbClr val="92D050"/>
                </a:solidFill>
                <a:latin typeface="Times New Roman" pitchFamily="18" charset="0"/>
                <a:cs typeface="Times New Roman" pitchFamily="18" charset="0"/>
                <a:sym typeface="Times New Roman" pitchFamily="18" charset="0"/>
              </a:rPr>
              <a:t>Is Climate Change a Market Failure?</a:t>
            </a:r>
            <a:endParaRPr lang="en-US" sz="1400" b="1" smtClean="0"/>
          </a:p>
        </p:txBody>
      </p:sp>
      <p:sp>
        <p:nvSpPr>
          <p:cNvPr id="38916" name="AutoShape 3"/>
          <p:cNvSpPr>
            <a:spLocks/>
          </p:cNvSpPr>
          <p:nvPr/>
        </p:nvSpPr>
        <p:spPr bwMode="auto">
          <a:xfrm>
            <a:off x="8027988" y="6381750"/>
            <a:ext cx="939800"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0000"/>
          </a:solidFill>
          <a:ln w="25400" cap="flat" cmpd="sng">
            <a:solidFill>
              <a:srgbClr val="000000"/>
            </a:solidFill>
            <a:prstDash val="solid"/>
            <a:round/>
            <a:headEnd/>
            <a:tailEnd/>
          </a:ln>
        </p:spPr>
        <p:txBody>
          <a:bodyPr lIns="0" tIns="0" rIns="0" bIns="0" anchor="ctr"/>
          <a:lstStyle/>
          <a:p>
            <a:endParaRPr lang="en-US"/>
          </a:p>
        </p:txBody>
      </p:sp>
      <p:pic>
        <p:nvPicPr>
          <p:cNvPr id="38917" name="Picture 4" descr="image.png"/>
          <p:cNvPicPr>
            <a:picLocks noChangeAspect="1"/>
          </p:cNvPicPr>
          <p:nvPr/>
        </p:nvPicPr>
        <p:blipFill>
          <a:blip r:embed="rId2" cstate="print"/>
          <a:srcRect/>
          <a:stretch>
            <a:fillRect/>
          </a:stretch>
        </p:blipFill>
        <p:spPr bwMode="auto">
          <a:xfrm>
            <a:off x="468313" y="1628775"/>
            <a:ext cx="8207375" cy="4810125"/>
          </a:xfrm>
          <a:prstGeom prst="rect">
            <a:avLst/>
          </a:prstGeom>
          <a:noFill/>
          <a:ln w="12700">
            <a:noFill/>
            <a:miter lim="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p:cNvSpPr>
          <p:nvPr>
            <p:ph type="title"/>
          </p:nvPr>
        </p:nvSpPr>
        <p:spPr bwMode="auto">
          <a:xfrm>
            <a:off x="0" y="273050"/>
            <a:ext cx="9144000" cy="1144588"/>
          </a:xfrm>
          <a:noFill/>
          <a:ln w="12700">
            <a:miter lim="0"/>
            <a:headEnd/>
            <a:tailEnd/>
          </a:ln>
        </p:spPr>
        <p:txBody>
          <a:bodyPr vert="horz" wrap="square" lIns="0" tIns="0" rIns="0" bIns="0" numCol="1" anchor="t" anchorCtr="0" compatLnSpc="1">
            <a:prstTxWarp prst="textNoShape">
              <a:avLst/>
            </a:prstTxWarp>
          </a:bodyPr>
          <a:lstStyle/>
          <a:p>
            <a:pPr algn="ctr" defTabSz="914400" eaLnBrk="1"/>
            <a:r>
              <a:rPr lang="en-US" sz="4800" b="1" smtClean="0">
                <a:solidFill>
                  <a:srgbClr val="92D050"/>
                </a:solidFill>
                <a:latin typeface="Times New Roman" pitchFamily="18" charset="0"/>
                <a:cs typeface="Times New Roman" pitchFamily="18" charset="0"/>
                <a:sym typeface="Times New Roman" pitchFamily="18" charset="0"/>
              </a:rPr>
              <a:t>Ecological Economics Paradigm</a:t>
            </a:r>
            <a:endParaRPr lang="en-US" smtClean="0"/>
          </a:p>
        </p:txBody>
      </p:sp>
      <p:sp>
        <p:nvSpPr>
          <p:cNvPr id="39939" name="Rectangle 3"/>
          <p:cNvSpPr>
            <a:spLocks/>
          </p:cNvSpPr>
          <p:nvPr>
            <p:ph type="body" idx="1"/>
          </p:nvPr>
        </p:nvSpPr>
        <p:spPr bwMode="auto">
          <a:xfrm>
            <a:off x="5435600" y="1125538"/>
            <a:ext cx="3529013" cy="4406900"/>
          </a:xfrm>
          <a:noFill/>
          <a:ln w="12700">
            <a:miter lim="0"/>
            <a:headEnd/>
            <a:tailEnd/>
          </a:ln>
        </p:spPr>
        <p:txBody>
          <a:bodyPr vert="horz" wrap="square" lIns="0" tIns="0" rIns="0" bIns="0" numCol="1" anchor="t" anchorCtr="0" compatLnSpc="1">
            <a:prstTxWarp prst="textNoShape">
              <a:avLst/>
            </a:prstTxWarp>
          </a:bodyPr>
          <a:lstStyle/>
          <a:p>
            <a:pPr marL="0" indent="0" algn="ctr" defTabSz="914400" eaLnBrk="1">
              <a:spcBef>
                <a:spcPts val="400"/>
              </a:spcBef>
            </a:pPr>
            <a:r>
              <a:rPr lang="en-US" sz="1800" b="1" smtClean="0">
                <a:solidFill>
                  <a:srgbClr val="F6EE86"/>
                </a:solidFill>
                <a:latin typeface="Times New Roman" pitchFamily="18" charset="0"/>
                <a:cs typeface="Times New Roman" pitchFamily="18" charset="0"/>
                <a:sym typeface="Times New Roman" pitchFamily="18" charset="0"/>
              </a:rPr>
              <a:t>Interaction between built, social, human, and natural capital required to produce human well-being. Built and human capital (the economy) are embedded in society which is embedded in the rest of nature. </a:t>
            </a:r>
          </a:p>
          <a:p>
            <a:pPr marL="0" indent="0" algn="ctr" defTabSz="914400" eaLnBrk="1">
              <a:spcBef>
                <a:spcPts val="600"/>
              </a:spcBef>
            </a:pPr>
            <a:endParaRPr lang="en-US" sz="1800" b="1" smtClean="0">
              <a:solidFill>
                <a:srgbClr val="F6EE86"/>
              </a:solidFill>
              <a:latin typeface="Times New Roman" pitchFamily="18" charset="0"/>
              <a:cs typeface="Times New Roman" pitchFamily="18" charset="0"/>
              <a:sym typeface="Times New Roman" pitchFamily="18" charset="0"/>
            </a:endParaRPr>
          </a:p>
          <a:p>
            <a:pPr marL="0" indent="0" algn="ctr" defTabSz="914400" eaLnBrk="1">
              <a:spcBef>
                <a:spcPts val="400"/>
              </a:spcBef>
            </a:pPr>
            <a:r>
              <a:rPr lang="en-US" sz="1800" b="1" smtClean="0">
                <a:solidFill>
                  <a:srgbClr val="F6EE86"/>
                </a:solidFill>
                <a:latin typeface="Times New Roman" pitchFamily="18" charset="0"/>
                <a:cs typeface="Times New Roman" pitchFamily="18" charset="0"/>
                <a:sym typeface="Times New Roman" pitchFamily="18" charset="0"/>
              </a:rPr>
              <a:t>Ecosystem services are the relative contribution of natural capital to human well-being, they do not flow directly. It is therefore essential to adopt a broad, transdisciplinary perspective in order to address ecosystem services.</a:t>
            </a:r>
            <a:endParaRPr lang="en-US" smtClean="0">
              <a:solidFill>
                <a:srgbClr val="F6EE86"/>
              </a:solidFill>
            </a:endParaRPr>
          </a:p>
        </p:txBody>
      </p:sp>
      <p:pic>
        <p:nvPicPr>
          <p:cNvPr id="39940" name="Picture 4" descr="image.png"/>
          <p:cNvPicPr>
            <a:picLocks noChangeAspect="1"/>
          </p:cNvPicPr>
          <p:nvPr/>
        </p:nvPicPr>
        <p:blipFill>
          <a:blip r:embed="rId2" cstate="print"/>
          <a:srcRect/>
          <a:stretch>
            <a:fillRect/>
          </a:stretch>
        </p:blipFill>
        <p:spPr bwMode="auto">
          <a:xfrm>
            <a:off x="107950" y="1397000"/>
            <a:ext cx="5256213" cy="3687763"/>
          </a:xfrm>
          <a:prstGeom prst="rect">
            <a:avLst/>
          </a:prstGeom>
          <a:noFill/>
          <a:ln w="12700">
            <a:noFill/>
            <a:miter lim="0"/>
            <a:headEnd/>
            <a:tailEnd/>
          </a:ln>
        </p:spPr>
      </p:pic>
      <p:sp>
        <p:nvSpPr>
          <p:cNvPr id="39941" name="AutoShape 5"/>
          <p:cNvSpPr>
            <a:spLocks/>
          </p:cNvSpPr>
          <p:nvPr/>
        </p:nvSpPr>
        <p:spPr bwMode="auto">
          <a:xfrm>
            <a:off x="8027988" y="6381750"/>
            <a:ext cx="939800"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0000"/>
          </a:solidFill>
          <a:ln w="25400" cap="flat" cmpd="sng">
            <a:solidFill>
              <a:srgbClr val="000000"/>
            </a:solidFill>
            <a:prstDash val="solid"/>
            <a:round/>
            <a:headEnd/>
            <a:tailEnd/>
          </a:ln>
        </p:spPr>
        <p:txBody>
          <a:bodyPr lIns="0" tIns="0" rIns="0" bIns="0" anchor="ctr"/>
          <a:lstStyle/>
          <a:p>
            <a:endParaRPr lang="en-US"/>
          </a:p>
        </p:txBody>
      </p:sp>
      <p:sp>
        <p:nvSpPr>
          <p:cNvPr id="39942" name="TextBox 6"/>
          <p:cNvSpPr txBox="1">
            <a:spLocks noChangeArrowheads="1"/>
          </p:cNvSpPr>
          <p:nvPr/>
        </p:nvSpPr>
        <p:spPr bwMode="auto">
          <a:xfrm>
            <a:off x="2133600" y="5181600"/>
            <a:ext cx="6829425" cy="1570038"/>
          </a:xfrm>
          <a:prstGeom prst="rect">
            <a:avLst/>
          </a:prstGeom>
          <a:noFill/>
          <a:ln w="9525">
            <a:noFill/>
            <a:miter lim="800000"/>
            <a:headEnd/>
            <a:tailEnd/>
          </a:ln>
        </p:spPr>
        <p:txBody>
          <a:bodyPr wrap="none">
            <a:spAutoFit/>
          </a:bodyPr>
          <a:lstStyle/>
          <a:p>
            <a:r>
              <a:rPr lang="en-US" sz="2400" b="1" i="1">
                <a:solidFill>
                  <a:srgbClr val="C00000"/>
                </a:solidFill>
                <a:latin typeface="Times New Roman" pitchFamily="18" charset="0"/>
                <a:cs typeface="Times New Roman" pitchFamily="18" charset="0"/>
              </a:rPr>
              <a:t>Examples:</a:t>
            </a:r>
          </a:p>
          <a:p>
            <a:r>
              <a:rPr lang="en-US" sz="2400" b="1" i="1">
                <a:solidFill>
                  <a:srgbClr val="C00000"/>
                </a:solidFill>
                <a:latin typeface="Times New Roman" pitchFamily="18" charset="0"/>
                <a:cs typeface="Times New Roman" pitchFamily="18" charset="0"/>
              </a:rPr>
              <a:t>Snorkels and coral reefs</a:t>
            </a:r>
          </a:p>
          <a:p>
            <a:r>
              <a:rPr lang="en-US" sz="2400" b="1" i="1">
                <a:solidFill>
                  <a:srgbClr val="C00000"/>
                </a:solidFill>
                <a:latin typeface="Times New Roman" pitchFamily="18" charset="0"/>
                <a:cs typeface="Times New Roman" pitchFamily="18" charset="0"/>
              </a:rPr>
              <a:t>Skiing equipment and Ski resorts</a:t>
            </a:r>
          </a:p>
          <a:p>
            <a:r>
              <a:rPr lang="en-US" sz="2400" b="1" i="1">
                <a:solidFill>
                  <a:srgbClr val="C00000"/>
                </a:solidFill>
                <a:latin typeface="Times New Roman" pitchFamily="18" charset="0"/>
                <a:cs typeface="Times New Roman" pitchFamily="18" charset="0"/>
              </a:rPr>
              <a:t>NOTE: </a:t>
            </a:r>
            <a:r>
              <a:rPr lang="en-US" sz="2000" b="1" i="1">
                <a:solidFill>
                  <a:srgbClr val="C00000"/>
                </a:solidFill>
                <a:latin typeface="Times New Roman" pitchFamily="18" charset="0"/>
                <a:cs typeface="Times New Roman" pitchFamily="18" charset="0"/>
              </a:rPr>
              <a:t>Built and Natural Capital are not 100% Substitutable</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1"/>
          <p:cNvSpPr>
            <a:spLocks/>
          </p:cNvSpPr>
          <p:nvPr/>
        </p:nvSpPr>
        <p:spPr bwMode="auto">
          <a:xfrm>
            <a:off x="7962900" y="6373813"/>
            <a:ext cx="1073150" cy="3508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lstStyle/>
          <a:p>
            <a:fld id="{29128389-212A-45A4-A0F8-6CF818B91A30}" type="slidenum">
              <a:rPr lang="en-US" b="1">
                <a:solidFill>
                  <a:srgbClr val="FFFFFF"/>
                </a:solidFill>
              </a:rPr>
              <a:pPr/>
              <a:t>27</a:t>
            </a:fld>
            <a:endParaRPr lang="en-US"/>
          </a:p>
        </p:txBody>
      </p:sp>
      <p:sp>
        <p:nvSpPr>
          <p:cNvPr id="40963" name="Rectangle 2"/>
          <p:cNvSpPr>
            <a:spLocks/>
          </p:cNvSpPr>
          <p:nvPr>
            <p:ph type="title"/>
          </p:nvPr>
        </p:nvSpPr>
        <p:spPr bwMode="auto">
          <a:xfrm>
            <a:off x="457200" y="114300"/>
            <a:ext cx="8229600" cy="1144588"/>
          </a:xfrm>
          <a:noFill/>
          <a:ln w="12700">
            <a:miter lim="0"/>
            <a:headEnd/>
            <a:tailEnd/>
          </a:ln>
        </p:spPr>
        <p:txBody>
          <a:bodyPr vert="horz" wrap="square" lIns="0" tIns="0" rIns="0" bIns="0" numCol="1" anchor="t" anchorCtr="0" compatLnSpc="1">
            <a:prstTxWarp prst="textNoShape">
              <a:avLst/>
            </a:prstTxWarp>
          </a:bodyPr>
          <a:lstStyle/>
          <a:p>
            <a:pPr algn="ctr" defTabSz="914400" eaLnBrk="1"/>
            <a:r>
              <a:rPr lang="en-US" sz="4800" b="1" smtClean="0">
                <a:solidFill>
                  <a:srgbClr val="FFC000"/>
                </a:solidFill>
                <a:latin typeface="Times New Roman" pitchFamily="18" charset="0"/>
                <a:cs typeface="Times New Roman" pitchFamily="18" charset="0"/>
                <a:sym typeface="Times New Roman" pitchFamily="18" charset="0"/>
              </a:rPr>
              <a:t>A Tale of Two Paradigms</a:t>
            </a:r>
            <a:endParaRPr lang="en-US" smtClean="0"/>
          </a:p>
        </p:txBody>
      </p:sp>
      <p:sp>
        <p:nvSpPr>
          <p:cNvPr id="40964" name="Rectangle 3"/>
          <p:cNvSpPr>
            <a:spLocks/>
          </p:cNvSpPr>
          <p:nvPr>
            <p:ph type="body" idx="1"/>
          </p:nvPr>
        </p:nvSpPr>
        <p:spPr bwMode="auto">
          <a:xfrm>
            <a:off x="457200" y="1082675"/>
            <a:ext cx="4040188" cy="1193800"/>
          </a:xfrm>
          <a:noFill/>
          <a:ln w="12700">
            <a:miter lim="0"/>
            <a:headEnd/>
            <a:tailEnd/>
          </a:ln>
        </p:spPr>
        <p:txBody>
          <a:bodyPr vert="horz" wrap="square" lIns="0" tIns="0" rIns="0" bIns="0" numCol="1" anchor="b" anchorCtr="0" compatLnSpc="1">
            <a:prstTxWarp prst="textNoShape">
              <a:avLst/>
            </a:prstTxWarp>
          </a:bodyPr>
          <a:lstStyle/>
          <a:p>
            <a:pPr marL="0" indent="0" algn="ctr" defTabSz="914400" eaLnBrk="1">
              <a:spcBef>
                <a:spcPts val="700"/>
              </a:spcBef>
            </a:pPr>
            <a:r>
              <a:rPr lang="en-US" sz="3200" b="1" smtClean="0">
                <a:solidFill>
                  <a:srgbClr val="C00000"/>
                </a:solidFill>
                <a:latin typeface="Times New Roman" pitchFamily="18" charset="0"/>
                <a:cs typeface="Times New Roman" pitchFamily="18" charset="0"/>
                <a:sym typeface="Times New Roman" pitchFamily="18" charset="0"/>
              </a:rPr>
              <a:t>Neo-Classical </a:t>
            </a:r>
          </a:p>
          <a:p>
            <a:pPr marL="0" indent="0" algn="ctr" defTabSz="914400" eaLnBrk="1">
              <a:spcBef>
                <a:spcPts val="700"/>
              </a:spcBef>
            </a:pPr>
            <a:r>
              <a:rPr lang="en-US" sz="3200" b="1" smtClean="0">
                <a:solidFill>
                  <a:srgbClr val="C00000"/>
                </a:solidFill>
                <a:latin typeface="Times New Roman" pitchFamily="18" charset="0"/>
                <a:cs typeface="Times New Roman" pitchFamily="18" charset="0"/>
                <a:sym typeface="Times New Roman" pitchFamily="18" charset="0"/>
              </a:rPr>
              <a:t>Economics</a:t>
            </a:r>
            <a:endParaRPr lang="en-US" smtClean="0"/>
          </a:p>
        </p:txBody>
      </p:sp>
      <p:sp>
        <p:nvSpPr>
          <p:cNvPr id="40965" name="AutoShape 4"/>
          <p:cNvSpPr>
            <a:spLocks/>
          </p:cNvSpPr>
          <p:nvPr/>
        </p:nvSpPr>
        <p:spPr bwMode="auto">
          <a:xfrm>
            <a:off x="457200" y="2319338"/>
            <a:ext cx="4040188" cy="17922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45719" tIns="45719" rIns="45719" bIns="45719"/>
          <a:lstStyle/>
          <a:p>
            <a:pPr algn="ctr">
              <a:spcBef>
                <a:spcPts val="500"/>
              </a:spcBef>
            </a:pPr>
            <a:r>
              <a:rPr lang="en-US" sz="2400" b="1">
                <a:solidFill>
                  <a:srgbClr val="C00000"/>
                </a:solidFill>
                <a:latin typeface="Times New Roman" pitchFamily="18" charset="0"/>
                <a:cs typeface="Times New Roman" pitchFamily="18" charset="0"/>
                <a:sym typeface="Times New Roman" pitchFamily="18" charset="0"/>
              </a:rPr>
              <a:t>The purpose of an economic system is to </a:t>
            </a:r>
            <a:r>
              <a:rPr lang="en-US" sz="2400" b="1" i="1">
                <a:solidFill>
                  <a:srgbClr val="C00000"/>
                </a:solidFill>
                <a:latin typeface="Times New Roman" pitchFamily="18" charset="0"/>
                <a:cs typeface="Times New Roman" pitchFamily="18" charset="0"/>
                <a:sym typeface="Times New Roman" pitchFamily="18" charset="0"/>
              </a:rPr>
              <a:t>maximize Gross Domestic Product </a:t>
            </a:r>
            <a:r>
              <a:rPr lang="en-US" sz="2400" b="1">
                <a:solidFill>
                  <a:srgbClr val="C00000"/>
                </a:solidFill>
                <a:latin typeface="Times New Roman" pitchFamily="18" charset="0"/>
                <a:cs typeface="Times New Roman" pitchFamily="18" charset="0"/>
                <a:sym typeface="Times New Roman" pitchFamily="18" charset="0"/>
              </a:rPr>
              <a:t>(GDP or GDP/Capita) regardless of how wealth is distributed.</a:t>
            </a:r>
            <a:endParaRPr lang="en-US"/>
          </a:p>
        </p:txBody>
      </p:sp>
      <p:sp>
        <p:nvSpPr>
          <p:cNvPr id="40966" name="AutoShape 5"/>
          <p:cNvSpPr>
            <a:spLocks/>
          </p:cNvSpPr>
          <p:nvPr/>
        </p:nvSpPr>
        <p:spPr bwMode="auto">
          <a:xfrm>
            <a:off x="4572000" y="1100138"/>
            <a:ext cx="4041775" cy="1249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nchor="b"/>
          <a:lstStyle/>
          <a:p>
            <a:pPr algn="ctr">
              <a:spcBef>
                <a:spcPts val="800"/>
              </a:spcBef>
            </a:pPr>
            <a:r>
              <a:rPr lang="en-US" sz="3600" b="1">
                <a:solidFill>
                  <a:srgbClr val="92D050"/>
                </a:solidFill>
                <a:latin typeface="Times New Roman" pitchFamily="18" charset="0"/>
                <a:cs typeface="Times New Roman" pitchFamily="18" charset="0"/>
                <a:sym typeface="Times New Roman" pitchFamily="18" charset="0"/>
              </a:rPr>
              <a:t>Ecological </a:t>
            </a:r>
          </a:p>
          <a:p>
            <a:pPr algn="ctr">
              <a:spcBef>
                <a:spcPts val="800"/>
              </a:spcBef>
            </a:pPr>
            <a:r>
              <a:rPr lang="en-US" sz="3600" b="1">
                <a:solidFill>
                  <a:srgbClr val="92D050"/>
                </a:solidFill>
                <a:latin typeface="Times New Roman" pitchFamily="18" charset="0"/>
                <a:cs typeface="Times New Roman" pitchFamily="18" charset="0"/>
                <a:sym typeface="Times New Roman" pitchFamily="18" charset="0"/>
              </a:rPr>
              <a:t>Economics</a:t>
            </a:r>
            <a:endParaRPr lang="en-US"/>
          </a:p>
        </p:txBody>
      </p:sp>
      <p:sp>
        <p:nvSpPr>
          <p:cNvPr id="40967" name="AutoShape 6"/>
          <p:cNvSpPr>
            <a:spLocks/>
          </p:cNvSpPr>
          <p:nvPr/>
        </p:nvSpPr>
        <p:spPr bwMode="auto">
          <a:xfrm>
            <a:off x="4645025" y="2347913"/>
            <a:ext cx="4041775" cy="1866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45719" tIns="45719" rIns="45719" bIns="45719"/>
          <a:lstStyle/>
          <a:p>
            <a:pPr algn="ctr">
              <a:spcBef>
                <a:spcPts val="500"/>
              </a:spcBef>
            </a:pPr>
            <a:r>
              <a:rPr lang="en-US" sz="2400" b="1">
                <a:solidFill>
                  <a:srgbClr val="92D050"/>
                </a:solidFill>
                <a:latin typeface="Times New Roman" pitchFamily="18" charset="0"/>
                <a:cs typeface="Times New Roman" pitchFamily="18" charset="0"/>
                <a:sym typeface="Times New Roman" pitchFamily="18" charset="0"/>
              </a:rPr>
              <a:t>The purpose of an economic system is to </a:t>
            </a:r>
            <a:r>
              <a:rPr lang="en-US" sz="2400" b="1" i="1">
                <a:solidFill>
                  <a:srgbClr val="92D050"/>
                </a:solidFill>
                <a:latin typeface="Times New Roman" pitchFamily="18" charset="0"/>
                <a:cs typeface="Times New Roman" pitchFamily="18" charset="0"/>
                <a:sym typeface="Times New Roman" pitchFamily="18" charset="0"/>
              </a:rPr>
              <a:t>maximize human </a:t>
            </a:r>
          </a:p>
          <a:p>
            <a:pPr algn="ctr">
              <a:spcBef>
                <a:spcPts val="500"/>
              </a:spcBef>
            </a:pPr>
            <a:r>
              <a:rPr lang="en-US" sz="2400" b="1" i="1">
                <a:solidFill>
                  <a:srgbClr val="92D050"/>
                </a:solidFill>
                <a:latin typeface="Times New Roman" pitchFamily="18" charset="0"/>
                <a:cs typeface="Times New Roman" pitchFamily="18" charset="0"/>
                <a:sym typeface="Times New Roman" pitchFamily="18" charset="0"/>
              </a:rPr>
              <a:t>well-being </a:t>
            </a:r>
            <a:r>
              <a:rPr lang="en-US" sz="2400" b="1">
                <a:solidFill>
                  <a:srgbClr val="92D050"/>
                </a:solidFill>
                <a:latin typeface="Times New Roman" pitchFamily="18" charset="0"/>
                <a:cs typeface="Times New Roman" pitchFamily="18" charset="0"/>
                <a:sym typeface="Times New Roman" pitchFamily="18" charset="0"/>
              </a:rPr>
              <a:t>which results from an interaction of social, built, natural, and human capital</a:t>
            </a:r>
            <a:endParaRPr lang="en-US"/>
          </a:p>
        </p:txBody>
      </p:sp>
      <p:sp>
        <p:nvSpPr>
          <p:cNvPr id="40968" name="AutoShape 7"/>
          <p:cNvSpPr>
            <a:spLocks/>
          </p:cNvSpPr>
          <p:nvPr/>
        </p:nvSpPr>
        <p:spPr bwMode="auto">
          <a:xfrm>
            <a:off x="8027988" y="6381750"/>
            <a:ext cx="939800"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0000"/>
          </a:solidFill>
          <a:ln w="25400" cap="flat" cmpd="sng">
            <a:solidFill>
              <a:srgbClr val="000000"/>
            </a:solidFill>
            <a:prstDash val="solid"/>
            <a:round/>
            <a:headEnd/>
            <a:tailEnd/>
          </a:ln>
        </p:spPr>
        <p:txBody>
          <a:bodyPr lIns="0" tIns="0" rIns="0" bIns="0" anchor="ctr"/>
          <a:lstStyle/>
          <a:p>
            <a:endParaRPr lang="en-US"/>
          </a:p>
        </p:txBody>
      </p:sp>
      <p:sp>
        <p:nvSpPr>
          <p:cNvPr id="40969" name="AutoShape 8"/>
          <p:cNvSpPr>
            <a:spLocks/>
          </p:cNvSpPr>
          <p:nvPr/>
        </p:nvSpPr>
        <p:spPr bwMode="auto">
          <a:xfrm>
            <a:off x="2338388" y="4956175"/>
            <a:ext cx="6481762" cy="1477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45719" tIns="45719" rIns="45719" bIns="45719"/>
          <a:lstStyle/>
          <a:p>
            <a:pPr algn="ctr"/>
            <a:r>
              <a:rPr lang="en-US" sz="2400" b="1">
                <a:solidFill>
                  <a:srgbClr val="D9D9D9"/>
                </a:solidFill>
                <a:latin typeface="Times New Roman" pitchFamily="18" charset="0"/>
                <a:cs typeface="Times New Roman" pitchFamily="18" charset="0"/>
                <a:sym typeface="Times New Roman" pitchFamily="18" charset="0"/>
              </a:rPr>
              <a:t>Not everything that can be counted counts,</a:t>
            </a:r>
          </a:p>
          <a:p>
            <a:pPr algn="ctr"/>
            <a:r>
              <a:rPr lang="en-US" sz="2400" b="1">
                <a:solidFill>
                  <a:srgbClr val="D9D9D9"/>
                </a:solidFill>
                <a:latin typeface="Times New Roman" pitchFamily="18" charset="0"/>
                <a:cs typeface="Times New Roman" pitchFamily="18" charset="0"/>
                <a:sym typeface="Times New Roman" pitchFamily="18" charset="0"/>
              </a:rPr>
              <a:t>and not everything that counts can be counted.</a:t>
            </a:r>
          </a:p>
          <a:p>
            <a:endParaRPr lang="en-US" sz="2400">
              <a:solidFill>
                <a:srgbClr val="D9D9D9"/>
              </a:solidFill>
            </a:endParaRPr>
          </a:p>
          <a:p>
            <a:r>
              <a:rPr lang="en-US">
                <a:solidFill>
                  <a:srgbClr val="D9D9D9"/>
                </a:solidFill>
              </a:rPr>
              <a:t>				       </a:t>
            </a:r>
            <a:r>
              <a:rPr lang="en-US" sz="2400">
                <a:solidFill>
                  <a:srgbClr val="D9D9D9"/>
                </a:solidFill>
              </a:rPr>
              <a:t>Albert Einstein </a:t>
            </a:r>
            <a:endParaRPr lang="en-US"/>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p:cNvSpPr>
          <p:nvPr/>
        </p:nvSpPr>
        <p:spPr bwMode="auto">
          <a:xfrm>
            <a:off x="2438400" y="5978525"/>
            <a:ext cx="6629400" cy="830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0000"/>
          </a:solidFill>
          <a:ln w="25400">
            <a:solidFill>
              <a:srgbClr val="000000"/>
            </a:solidFill>
            <a:round/>
            <a:headEnd/>
            <a:tailEnd/>
          </a:ln>
        </p:spPr>
        <p:txBody>
          <a:bodyPr lIns="0" tIns="0" rIns="0" bIns="0" anchor="ctr"/>
          <a:lstStyle/>
          <a:p>
            <a:pPr algn="r"/>
            <a:r>
              <a:rPr lang="en-US" sz="1400" b="1">
                <a:solidFill>
                  <a:srgbClr val="FFFF00"/>
                </a:solidFill>
              </a:rPr>
              <a:t>Valuing Insect Pollination Services with Cost of Replacement</a:t>
            </a:r>
          </a:p>
          <a:p>
            <a:pPr algn="r"/>
            <a:r>
              <a:rPr lang="en-US" sz="1400">
                <a:solidFill>
                  <a:srgbClr val="FFFF00"/>
                </a:solidFill>
              </a:rPr>
              <a:t>http://www.plosone.org/article/info%3Adoi%2F10.1371%2Fjournal.pone.0003128</a:t>
            </a:r>
          </a:p>
        </p:txBody>
      </p:sp>
      <p:sp>
        <p:nvSpPr>
          <p:cNvPr id="41987" name="Rectangle 3"/>
          <p:cNvSpPr>
            <a:spLocks/>
          </p:cNvSpPr>
          <p:nvPr>
            <p:ph type="title"/>
          </p:nvPr>
        </p:nvSpPr>
        <p:spPr bwMode="auto">
          <a:xfrm>
            <a:off x="457200" y="273050"/>
            <a:ext cx="8229600" cy="1144588"/>
          </a:xfrm>
          <a:noFill/>
          <a:ln w="12700">
            <a:miter lim="0"/>
            <a:headEnd/>
            <a:tailEnd/>
          </a:ln>
        </p:spPr>
        <p:txBody>
          <a:bodyPr vert="horz" wrap="square" lIns="0" tIns="0" rIns="0" bIns="0" numCol="1" anchor="t" anchorCtr="0" compatLnSpc="1">
            <a:prstTxWarp prst="textNoShape">
              <a:avLst/>
            </a:prstTxWarp>
          </a:bodyPr>
          <a:lstStyle/>
          <a:p>
            <a:pPr algn="ctr" defTabSz="914400" eaLnBrk="1"/>
            <a:r>
              <a:rPr lang="en-US" sz="4400" smtClean="0">
                <a:latin typeface="Arial" pitchFamily="34" charset="0"/>
                <a:cs typeface="Arial" pitchFamily="34" charset="0"/>
                <a:sym typeface="Arial" pitchFamily="34" charset="0"/>
              </a:rPr>
              <a:t>Free Markets willnot:</a:t>
            </a:r>
            <a:endParaRPr lang="en-US" smtClean="0"/>
          </a:p>
        </p:txBody>
      </p:sp>
      <p:sp>
        <p:nvSpPr>
          <p:cNvPr id="41988" name="AutoShape 7"/>
          <p:cNvSpPr>
            <a:spLocks/>
          </p:cNvSpPr>
          <p:nvPr/>
        </p:nvSpPr>
        <p:spPr bwMode="auto">
          <a:xfrm>
            <a:off x="250825" y="188913"/>
            <a:ext cx="8618538" cy="14827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45719" tIns="45719" rIns="45719" bIns="45719"/>
          <a:lstStyle/>
          <a:p>
            <a:r>
              <a:rPr lang="en-US" sz="4000" b="1">
                <a:solidFill>
                  <a:srgbClr val="92D050"/>
                </a:solidFill>
                <a:latin typeface="Times New Roman" pitchFamily="18" charset="0"/>
                <a:cs typeface="Times New Roman" pitchFamily="18" charset="0"/>
                <a:sym typeface="Times New Roman" pitchFamily="18" charset="0"/>
              </a:rPr>
              <a:t>An Ecosystem Service Elevator Story</a:t>
            </a:r>
          </a:p>
          <a:p>
            <a:pPr algn="ctr"/>
            <a:r>
              <a:rPr lang="en-US" sz="2800">
                <a:solidFill>
                  <a:srgbClr val="92D050"/>
                </a:solidFill>
                <a:latin typeface="Times New Roman" pitchFamily="18" charset="0"/>
                <a:cs typeface="Times New Roman" pitchFamily="18" charset="0"/>
                <a:sym typeface="Times New Roman" pitchFamily="18" charset="0"/>
              </a:rPr>
              <a:t>To help us all communicate better . . .?</a:t>
            </a:r>
          </a:p>
        </p:txBody>
      </p:sp>
      <p:pic>
        <p:nvPicPr>
          <p:cNvPr id="41989" name="Picture 8"/>
          <p:cNvPicPr>
            <a:picLocks noChangeAspect="1"/>
          </p:cNvPicPr>
          <p:nvPr/>
        </p:nvPicPr>
        <p:blipFill>
          <a:blip r:embed="rId2" cstate="print"/>
          <a:srcRect/>
          <a:stretch>
            <a:fillRect/>
          </a:stretch>
        </p:blipFill>
        <p:spPr bwMode="auto">
          <a:xfrm>
            <a:off x="3762375" y="1714500"/>
            <a:ext cx="5106988" cy="3390900"/>
          </a:xfrm>
          <a:prstGeom prst="rect">
            <a:avLst/>
          </a:prstGeom>
          <a:noFill/>
          <a:ln w="25400">
            <a:noFill/>
            <a:round/>
            <a:headEnd/>
            <a:tailEnd/>
          </a:ln>
        </p:spPr>
      </p:pic>
      <p:sp>
        <p:nvSpPr>
          <p:cNvPr id="41990" name="TextBox 1"/>
          <p:cNvSpPr txBox="1">
            <a:spLocks noChangeArrowheads="1"/>
          </p:cNvSpPr>
          <p:nvPr/>
        </p:nvSpPr>
        <p:spPr bwMode="auto">
          <a:xfrm>
            <a:off x="0" y="1447800"/>
            <a:ext cx="3635375" cy="3786188"/>
          </a:xfrm>
          <a:prstGeom prst="rect">
            <a:avLst/>
          </a:prstGeom>
          <a:noFill/>
          <a:ln w="9525">
            <a:noFill/>
            <a:miter lim="800000"/>
            <a:headEnd/>
            <a:tailEnd/>
          </a:ln>
        </p:spPr>
        <p:txBody>
          <a:bodyPr>
            <a:spAutoFit/>
          </a:bodyPr>
          <a:lstStyle/>
          <a:p>
            <a:pPr algn="ctr"/>
            <a:r>
              <a:rPr lang="en-US" sz="4800" b="1">
                <a:solidFill>
                  <a:srgbClr val="F6EE86"/>
                </a:solidFill>
                <a:latin typeface="Times New Roman" pitchFamily="18" charset="0"/>
                <a:cs typeface="Times New Roman" pitchFamily="18" charset="0"/>
              </a:rPr>
              <a:t>Pollination </a:t>
            </a:r>
          </a:p>
          <a:p>
            <a:pPr algn="ctr"/>
            <a:r>
              <a:rPr lang="en-US" sz="2400" b="1">
                <a:solidFill>
                  <a:srgbClr val="F6EE86"/>
                </a:solidFill>
                <a:latin typeface="Times New Roman" pitchFamily="18" charset="0"/>
                <a:cs typeface="Times New Roman" pitchFamily="18" charset="0"/>
              </a:rPr>
              <a:t>Bee pollination is an</a:t>
            </a:r>
          </a:p>
          <a:p>
            <a:pPr algn="ctr"/>
            <a:r>
              <a:rPr lang="en-US" sz="2400" b="1">
                <a:solidFill>
                  <a:srgbClr val="F6EE86"/>
                </a:solidFill>
                <a:latin typeface="Times New Roman" pitchFamily="18" charset="0"/>
                <a:cs typeface="Times New Roman" pitchFamily="18" charset="0"/>
              </a:rPr>
              <a:t>Ecosystem service that is</a:t>
            </a:r>
          </a:p>
          <a:p>
            <a:pPr algn="ctr"/>
            <a:r>
              <a:rPr lang="en-US" sz="2400" b="1">
                <a:solidFill>
                  <a:srgbClr val="F6EE86"/>
                </a:solidFill>
                <a:latin typeface="Times New Roman" pitchFamily="18" charset="0"/>
                <a:cs typeface="Times New Roman" pitchFamily="18" charset="0"/>
              </a:rPr>
              <a:t>Vital to agriculture and</a:t>
            </a:r>
          </a:p>
          <a:p>
            <a:pPr algn="ctr"/>
            <a:r>
              <a:rPr lang="en-US" sz="2400" b="1">
                <a:solidFill>
                  <a:srgbClr val="F6EE86"/>
                </a:solidFill>
                <a:latin typeface="Times New Roman" pitchFamily="18" charset="0"/>
                <a:cs typeface="Times New Roman" pitchFamily="18" charset="0"/>
              </a:rPr>
              <a:t>Other wildlife. There are many ways to estimate the</a:t>
            </a:r>
          </a:p>
          <a:p>
            <a:pPr algn="ctr"/>
            <a:r>
              <a:rPr lang="en-US" sz="2400" b="1">
                <a:solidFill>
                  <a:srgbClr val="F6EE86"/>
                </a:solidFill>
                <a:latin typeface="Times New Roman" pitchFamily="18" charset="0"/>
                <a:cs typeface="Times New Roman" pitchFamily="18" charset="0"/>
              </a:rPr>
              <a:t>Economic value to humans that comes from this ecosystem service.</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304800" y="76200"/>
            <a:ext cx="85344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600" b="1" smtClean="0">
                <a:solidFill>
                  <a:srgbClr val="92D050"/>
                </a:solidFill>
                <a:latin typeface="Times New Roman" pitchFamily="18" charset="0"/>
                <a:cs typeface="Times New Roman" pitchFamily="18" charset="0"/>
              </a:rPr>
              <a:t>The Dollar Cost to replace bee pollination services would be Significant and Essential</a:t>
            </a:r>
          </a:p>
        </p:txBody>
      </p:sp>
      <p:sp>
        <p:nvSpPr>
          <p:cNvPr id="43011" name="Content Placeholder 2"/>
          <p:cNvSpPr>
            <a:spLocks noGrp="1"/>
          </p:cNvSpPr>
          <p:nvPr>
            <p:ph idx="1"/>
          </p:nvPr>
        </p:nvSpPr>
        <p:spPr bwMode="auto">
          <a:xfrm>
            <a:off x="76200" y="1600200"/>
            <a:ext cx="3886200" cy="452596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600" smtClean="0">
                <a:solidFill>
                  <a:srgbClr val="F6EE86"/>
                </a:solidFill>
                <a:latin typeface="Times New Roman" pitchFamily="18" charset="0"/>
                <a:cs typeface="Times New Roman" pitchFamily="18" charset="0"/>
              </a:rPr>
              <a:t> Doing crop</a:t>
            </a:r>
          </a:p>
          <a:p>
            <a:pPr algn="ctr"/>
            <a:r>
              <a:rPr lang="en-US" sz="3600" smtClean="0">
                <a:solidFill>
                  <a:srgbClr val="F6EE86"/>
                </a:solidFill>
                <a:latin typeface="Times New Roman" pitchFamily="18" charset="0"/>
                <a:cs typeface="Times New Roman" pitchFamily="18" charset="0"/>
              </a:rPr>
              <a:t> pollination by hand</a:t>
            </a:r>
          </a:p>
          <a:p>
            <a:pPr algn="ctr"/>
            <a:r>
              <a:rPr lang="en-US" sz="3600" smtClean="0">
                <a:solidFill>
                  <a:srgbClr val="F6EE86"/>
                </a:solidFill>
                <a:latin typeface="Times New Roman" pitchFamily="18" charset="0"/>
                <a:cs typeface="Times New Roman" pitchFamily="18" charset="0"/>
              </a:rPr>
              <a:t> would cost over</a:t>
            </a:r>
          </a:p>
          <a:p>
            <a:pPr algn="ctr"/>
            <a:r>
              <a:rPr lang="en-US" sz="4000" b="1" smtClean="0">
                <a:solidFill>
                  <a:srgbClr val="C00000"/>
                </a:solidFill>
                <a:latin typeface="Times New Roman" pitchFamily="18" charset="0"/>
                <a:cs typeface="Times New Roman" pitchFamily="18" charset="0"/>
              </a:rPr>
              <a:t>$200 Billion</a:t>
            </a:r>
            <a:endParaRPr lang="en-US" sz="3600" b="1" smtClean="0">
              <a:solidFill>
                <a:srgbClr val="C00000"/>
              </a:solidFill>
              <a:latin typeface="Times New Roman" pitchFamily="18" charset="0"/>
              <a:cs typeface="Times New Roman" pitchFamily="18" charset="0"/>
            </a:endParaRPr>
          </a:p>
          <a:p>
            <a:pPr algn="ctr"/>
            <a:r>
              <a:rPr lang="en-US" sz="3600" smtClean="0">
                <a:solidFill>
                  <a:srgbClr val="F6EE86"/>
                </a:solidFill>
                <a:latin typeface="Times New Roman" pitchFamily="18" charset="0"/>
                <a:cs typeface="Times New Roman" pitchFamily="18" charset="0"/>
              </a:rPr>
              <a:t> per year for food</a:t>
            </a:r>
          </a:p>
          <a:p>
            <a:pPr algn="ctr"/>
            <a:r>
              <a:rPr lang="en-US" sz="3600" smtClean="0">
                <a:solidFill>
                  <a:srgbClr val="F6EE86"/>
                </a:solidFill>
                <a:latin typeface="Times New Roman" pitchFamily="18" charset="0"/>
                <a:cs typeface="Times New Roman" pitchFamily="18" charset="0"/>
              </a:rPr>
              <a:t> crops alone.</a:t>
            </a:r>
          </a:p>
        </p:txBody>
      </p:sp>
      <p:pic>
        <p:nvPicPr>
          <p:cNvPr id="43012" name="Picture 2"/>
          <p:cNvPicPr>
            <a:picLocks noChangeAspect="1"/>
          </p:cNvPicPr>
          <p:nvPr/>
        </p:nvPicPr>
        <p:blipFill>
          <a:blip r:embed="rId2" cstate="print"/>
          <a:srcRect/>
          <a:stretch>
            <a:fillRect/>
          </a:stretch>
        </p:blipFill>
        <p:spPr bwMode="auto">
          <a:xfrm>
            <a:off x="4038600" y="1438275"/>
            <a:ext cx="2143125" cy="2143125"/>
          </a:xfrm>
          <a:prstGeom prst="rect">
            <a:avLst/>
          </a:prstGeom>
          <a:noFill/>
          <a:ln w="25400">
            <a:noFill/>
            <a:round/>
            <a:headEnd/>
            <a:tailEnd/>
          </a:ln>
        </p:spPr>
      </p:pic>
      <p:pic>
        <p:nvPicPr>
          <p:cNvPr id="43013" name="Picture 3"/>
          <p:cNvPicPr>
            <a:picLocks noChangeAspect="1"/>
          </p:cNvPicPr>
          <p:nvPr/>
        </p:nvPicPr>
        <p:blipFill>
          <a:blip r:embed="rId3" cstate="print"/>
          <a:srcRect/>
          <a:stretch>
            <a:fillRect/>
          </a:stretch>
        </p:blipFill>
        <p:spPr bwMode="auto">
          <a:xfrm>
            <a:off x="3930650" y="3865563"/>
            <a:ext cx="4451350" cy="2868612"/>
          </a:xfrm>
          <a:prstGeom prst="rect">
            <a:avLst/>
          </a:prstGeom>
          <a:noFill/>
          <a:ln w="25400">
            <a:noFill/>
            <a:round/>
            <a:headEnd/>
            <a:tailEnd/>
          </a:ln>
        </p:spPr>
      </p:pic>
      <p:pic>
        <p:nvPicPr>
          <p:cNvPr id="43014" name="Picture 4"/>
          <p:cNvPicPr>
            <a:picLocks noChangeAspect="1"/>
          </p:cNvPicPr>
          <p:nvPr/>
        </p:nvPicPr>
        <p:blipFill>
          <a:blip r:embed="rId4" cstate="print"/>
          <a:srcRect/>
          <a:stretch>
            <a:fillRect/>
          </a:stretch>
        </p:blipFill>
        <p:spPr bwMode="auto">
          <a:xfrm>
            <a:off x="6435725" y="1219200"/>
            <a:ext cx="2657475" cy="3819525"/>
          </a:xfrm>
          <a:prstGeom prst="rect">
            <a:avLst/>
          </a:prstGeom>
          <a:noFill/>
          <a:ln w="25400">
            <a:noFill/>
            <a:round/>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
          <p:cNvSpPr>
            <a:spLocks/>
          </p:cNvSpPr>
          <p:nvPr/>
        </p:nvSpPr>
        <p:spPr bwMode="auto">
          <a:xfrm>
            <a:off x="7962900" y="6373813"/>
            <a:ext cx="1073150" cy="3508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lstStyle/>
          <a:p>
            <a:fld id="{428952CC-F32A-4E05-9D6B-F0EB8A385AF6}" type="slidenum">
              <a:rPr lang="en-US" b="1">
                <a:solidFill>
                  <a:srgbClr val="FFFFFF"/>
                </a:solidFill>
              </a:rPr>
              <a:pPr/>
              <a:t>3</a:t>
            </a:fld>
            <a:endParaRPr lang="en-US"/>
          </a:p>
        </p:txBody>
      </p:sp>
      <p:sp>
        <p:nvSpPr>
          <p:cNvPr id="17411" name="Rectangle 2"/>
          <p:cNvSpPr>
            <a:spLocks/>
          </p:cNvSpPr>
          <p:nvPr>
            <p:ph type="title"/>
          </p:nvPr>
        </p:nvSpPr>
        <p:spPr bwMode="auto">
          <a:xfrm>
            <a:off x="468313" y="333375"/>
            <a:ext cx="8229600" cy="939800"/>
          </a:xfrm>
          <a:noFill/>
          <a:ln w="12700">
            <a:miter lim="0"/>
            <a:headEnd/>
            <a:tailEnd/>
          </a:ln>
        </p:spPr>
        <p:txBody>
          <a:bodyPr vert="horz" wrap="square" lIns="0" tIns="0" rIns="0" bIns="0" numCol="1" anchor="t" anchorCtr="0" compatLnSpc="1">
            <a:prstTxWarp prst="textNoShape">
              <a:avLst/>
            </a:prstTxWarp>
          </a:bodyPr>
          <a:lstStyle/>
          <a:p>
            <a:pPr algn="ctr" defTabSz="914400" eaLnBrk="1"/>
            <a:r>
              <a:rPr lang="en-US" sz="4400" b="1" smtClean="0">
                <a:solidFill>
                  <a:srgbClr val="92D050"/>
                </a:solidFill>
                <a:latin typeface="Times New Roman" pitchFamily="18" charset="0"/>
                <a:cs typeface="Times New Roman" pitchFamily="18" charset="0"/>
                <a:sym typeface="Times New Roman" pitchFamily="18" charset="0"/>
              </a:rPr>
              <a:t>What are Ecosystem Services?</a:t>
            </a:r>
            <a:endParaRPr lang="en-US" smtClean="0"/>
          </a:p>
        </p:txBody>
      </p:sp>
      <p:sp>
        <p:nvSpPr>
          <p:cNvPr id="17412" name="Rectangle 3"/>
          <p:cNvSpPr>
            <a:spLocks/>
          </p:cNvSpPr>
          <p:nvPr>
            <p:ph type="body" idx="1"/>
          </p:nvPr>
        </p:nvSpPr>
        <p:spPr bwMode="auto">
          <a:xfrm>
            <a:off x="76200" y="1295400"/>
            <a:ext cx="3859213" cy="3765550"/>
          </a:xfrm>
          <a:noFill/>
          <a:ln w="12700">
            <a:miter lim="0"/>
            <a:headEnd/>
            <a:tailEnd/>
          </a:ln>
        </p:spPr>
        <p:txBody>
          <a:bodyPr vert="horz" wrap="square" lIns="0" tIns="0" rIns="0" bIns="0" numCol="1" anchor="t" anchorCtr="0" compatLnSpc="1">
            <a:prstTxWarp prst="textNoShape">
              <a:avLst/>
            </a:prstTxWarp>
          </a:bodyPr>
          <a:lstStyle/>
          <a:p>
            <a:pPr marL="0" indent="0" algn="ctr" defTabSz="904875" eaLnBrk="1">
              <a:spcBef>
                <a:spcPts val="700"/>
              </a:spcBef>
            </a:pPr>
            <a:r>
              <a:rPr lang="en-US" sz="2800" b="1" smtClean="0">
                <a:solidFill>
                  <a:srgbClr val="FFFFFF"/>
                </a:solidFill>
                <a:latin typeface="Times New Roman" pitchFamily="18" charset="0"/>
                <a:cs typeface="Times New Roman" pitchFamily="18" charset="0"/>
              </a:rPr>
              <a:t>The benefits human beings derive from functioning ecosystems</a:t>
            </a:r>
          </a:p>
        </p:txBody>
      </p:sp>
      <p:sp>
        <p:nvSpPr>
          <p:cNvPr id="17413" name="AutoShape 4"/>
          <p:cNvSpPr>
            <a:spLocks/>
          </p:cNvSpPr>
          <p:nvPr/>
        </p:nvSpPr>
        <p:spPr bwMode="auto">
          <a:xfrm>
            <a:off x="7885113" y="6381750"/>
            <a:ext cx="1079500"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0000"/>
          </a:solidFill>
          <a:ln w="25400" cap="flat" cmpd="sng">
            <a:solidFill>
              <a:srgbClr val="000000"/>
            </a:solidFill>
            <a:prstDash val="solid"/>
            <a:round/>
            <a:headEnd/>
            <a:tailEnd/>
          </a:ln>
        </p:spPr>
        <p:txBody>
          <a:bodyPr lIns="0" tIns="0" rIns="0" bIns="0" anchor="ctr"/>
          <a:lstStyle/>
          <a:p>
            <a:endParaRPr lang="en-US"/>
          </a:p>
        </p:txBody>
      </p:sp>
      <p:pic>
        <p:nvPicPr>
          <p:cNvPr id="17414" name="Picture 6"/>
          <p:cNvPicPr>
            <a:picLocks noChangeAspect="1"/>
          </p:cNvPicPr>
          <p:nvPr/>
        </p:nvPicPr>
        <p:blipFill>
          <a:blip r:embed="rId2" cstate="print"/>
          <a:srcRect/>
          <a:stretch>
            <a:fillRect/>
          </a:stretch>
        </p:blipFill>
        <p:spPr bwMode="auto">
          <a:xfrm>
            <a:off x="4114800" y="1300163"/>
            <a:ext cx="4810125" cy="5376862"/>
          </a:xfrm>
          <a:prstGeom prst="rect">
            <a:avLst/>
          </a:prstGeom>
          <a:noFill/>
          <a:ln w="25400">
            <a:noFill/>
            <a:round/>
            <a:headEnd/>
            <a:tailEnd/>
          </a:ln>
        </p:spPr>
      </p:pic>
      <p:pic>
        <p:nvPicPr>
          <p:cNvPr id="17415" name="Picture 7"/>
          <p:cNvPicPr>
            <a:picLocks noChangeAspect="1"/>
          </p:cNvPicPr>
          <p:nvPr/>
        </p:nvPicPr>
        <p:blipFill>
          <a:blip r:embed="rId3" cstate="print"/>
          <a:srcRect/>
          <a:stretch>
            <a:fillRect/>
          </a:stretch>
        </p:blipFill>
        <p:spPr bwMode="auto">
          <a:xfrm>
            <a:off x="838200" y="2895600"/>
            <a:ext cx="2381250" cy="1924050"/>
          </a:xfrm>
          <a:prstGeom prst="rect">
            <a:avLst/>
          </a:prstGeom>
          <a:noFill/>
          <a:ln w="25400">
            <a:noFill/>
            <a:round/>
            <a:headEnd/>
            <a:tailEnd/>
          </a:ln>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152400" y="274638"/>
            <a:ext cx="8991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4400" b="1" smtClean="0">
                <a:solidFill>
                  <a:srgbClr val="92D050"/>
                </a:solidFill>
                <a:latin typeface="Times New Roman" pitchFamily="18" charset="0"/>
                <a:cs typeface="Times New Roman" pitchFamily="18" charset="0"/>
              </a:rPr>
              <a:t>What’s Wrong With The </a:t>
            </a:r>
            <a:br>
              <a:rPr lang="en-US" sz="4400" b="1" smtClean="0">
                <a:solidFill>
                  <a:srgbClr val="92D050"/>
                </a:solidFill>
                <a:latin typeface="Times New Roman" pitchFamily="18" charset="0"/>
                <a:cs typeface="Times New Roman" pitchFamily="18" charset="0"/>
              </a:rPr>
            </a:br>
            <a:r>
              <a:rPr lang="en-US" sz="4400" b="1" smtClean="0">
                <a:solidFill>
                  <a:srgbClr val="92D050"/>
                </a:solidFill>
                <a:latin typeface="Times New Roman" pitchFamily="18" charset="0"/>
                <a:cs typeface="Times New Roman" pitchFamily="18" charset="0"/>
              </a:rPr>
              <a:t>Neo-Classical Economic Paradigm?</a:t>
            </a:r>
            <a:r>
              <a:rPr lang="en-US" sz="2800" b="1" smtClean="0">
                <a:solidFill>
                  <a:srgbClr val="92D050"/>
                </a:solidFill>
                <a:latin typeface="Times New Roman" pitchFamily="18" charset="0"/>
                <a:cs typeface="Times New Roman" pitchFamily="18" charset="0"/>
              </a:rPr>
              <a:t/>
            </a:r>
            <a:br>
              <a:rPr lang="en-US" sz="2800" b="1" smtClean="0">
                <a:solidFill>
                  <a:srgbClr val="92D050"/>
                </a:solidFill>
                <a:latin typeface="Times New Roman" pitchFamily="18" charset="0"/>
                <a:cs typeface="Times New Roman" pitchFamily="18" charset="0"/>
              </a:rPr>
            </a:br>
            <a:endParaRPr lang="en-US" sz="2800" b="1" smtClean="0">
              <a:solidFill>
                <a:srgbClr val="92D050"/>
              </a:solidFill>
              <a:latin typeface="Times New Roman" pitchFamily="18" charset="0"/>
              <a:cs typeface="Times New Roman" pitchFamily="18" charset="0"/>
            </a:endParaRPr>
          </a:p>
        </p:txBody>
      </p:sp>
      <p:sp>
        <p:nvSpPr>
          <p:cNvPr id="44035" name="Content Placeholder 2"/>
          <p:cNvSpPr>
            <a:spLocks noGrp="1"/>
          </p:cNvSpPr>
          <p:nvPr>
            <p:ph idx="1"/>
          </p:nvPr>
        </p:nvSpPr>
        <p:spPr bwMode="auto">
          <a:xfrm>
            <a:off x="152400" y="1905000"/>
            <a:ext cx="8686800" cy="4144963"/>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solidFill>
                  <a:srgbClr val="F6EE86"/>
                </a:solidFill>
                <a:latin typeface="Times New Roman" pitchFamily="18" charset="0"/>
                <a:cs typeface="Times New Roman" pitchFamily="18" charset="0"/>
              </a:rPr>
              <a:t>An Economist could propose the following</a:t>
            </a:r>
          </a:p>
          <a:p>
            <a:r>
              <a:rPr lang="en-US" sz="3600" b="1" smtClean="0">
                <a:solidFill>
                  <a:srgbClr val="F6EE86"/>
                </a:solidFill>
                <a:latin typeface="Times New Roman" pitchFamily="18" charset="0"/>
                <a:cs typeface="Times New Roman" pitchFamily="18" charset="0"/>
              </a:rPr>
              <a:t> ‘Final Solution’: </a:t>
            </a:r>
          </a:p>
          <a:p>
            <a:endParaRPr lang="en-US" sz="3600" b="1" smtClean="0">
              <a:solidFill>
                <a:srgbClr val="F6EE86"/>
              </a:solidFill>
              <a:latin typeface="Times New Roman" pitchFamily="18" charset="0"/>
              <a:cs typeface="Times New Roman" pitchFamily="18" charset="0"/>
            </a:endParaRPr>
          </a:p>
          <a:p>
            <a:r>
              <a:rPr lang="en-US" sz="3600" b="1" smtClean="0">
                <a:solidFill>
                  <a:srgbClr val="F6EE86"/>
                </a:solidFill>
                <a:latin typeface="Times New Roman" pitchFamily="18" charset="0"/>
                <a:cs typeface="Times New Roman" pitchFamily="18" charset="0"/>
              </a:rPr>
              <a:t>			</a:t>
            </a:r>
            <a:r>
              <a:rPr lang="en-US" sz="4800" b="1" smtClean="0">
                <a:solidFill>
                  <a:srgbClr val="F6EE86"/>
                </a:solidFill>
                <a:latin typeface="Times New Roman" pitchFamily="18" charset="0"/>
                <a:cs typeface="Times New Roman" pitchFamily="18" charset="0"/>
              </a:rPr>
              <a:t>KILL ALL THE BEES!</a:t>
            </a:r>
          </a:p>
          <a:p>
            <a:endParaRPr lang="en-US" sz="3600" b="1" smtClean="0">
              <a:solidFill>
                <a:srgbClr val="F6EE86"/>
              </a:solidFill>
              <a:latin typeface="Times New Roman" pitchFamily="18" charset="0"/>
              <a:cs typeface="Times New Roman" pitchFamily="18" charset="0"/>
            </a:endParaRPr>
          </a:p>
          <a:p>
            <a:r>
              <a:rPr lang="en-US" sz="3600" b="1" smtClean="0">
                <a:solidFill>
                  <a:srgbClr val="F6EE86"/>
                </a:solidFill>
                <a:latin typeface="Times New Roman" pitchFamily="18" charset="0"/>
                <a:cs typeface="Times New Roman" pitchFamily="18" charset="0"/>
              </a:rPr>
              <a:t>													</a:t>
            </a:r>
            <a:r>
              <a:rPr lang="en-US" sz="7200" b="1" smtClean="0">
                <a:solidFill>
                  <a:srgbClr val="C00000"/>
                </a:solidFill>
                <a:latin typeface="Times New Roman" pitchFamily="18" charset="0"/>
                <a:cs typeface="Times New Roman" pitchFamily="18" charset="0"/>
              </a:rPr>
              <a:t>WHY?</a:t>
            </a:r>
            <a:endParaRPr lang="en-US" sz="36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0" y="152400"/>
            <a:ext cx="91440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smtClean="0">
                <a:solidFill>
                  <a:srgbClr val="92D050"/>
                </a:solidFill>
                <a:latin typeface="Times New Roman" pitchFamily="18" charset="0"/>
                <a:cs typeface="Times New Roman" pitchFamily="18" charset="0"/>
              </a:rPr>
              <a:t>BEE EXTINCTION </a:t>
            </a:r>
            <a:r>
              <a:rPr lang="en-US" sz="3600" b="1" smtClean="0">
                <a:solidFill>
                  <a:srgbClr val="92D050"/>
                </a:solidFill>
                <a:latin typeface="Times New Roman" pitchFamily="18" charset="0"/>
                <a:cs typeface="Times New Roman" pitchFamily="18" charset="0"/>
              </a:rPr>
              <a:t>is a ‘Win’ – ‘Win’ – ‘Win’ triple bottom line economic policy</a:t>
            </a:r>
            <a:r>
              <a:rPr lang="en-US" smtClean="0"/>
              <a:t>.</a:t>
            </a:r>
          </a:p>
        </p:txBody>
      </p:sp>
      <p:sp>
        <p:nvSpPr>
          <p:cNvPr id="45059" name="Content Placeholder 2"/>
          <p:cNvSpPr>
            <a:spLocks noGrp="1"/>
          </p:cNvSpPr>
          <p:nvPr>
            <p:ph idx="1"/>
          </p:nvPr>
        </p:nvSpPr>
        <p:spPr bwMode="auto">
          <a:xfrm>
            <a:off x="152400" y="1600200"/>
            <a:ext cx="8839200" cy="5181600"/>
          </a:xfrm>
          <a:noFill/>
          <a:ln>
            <a:miter lim="800000"/>
            <a:headEnd/>
            <a:tailEnd/>
          </a:ln>
        </p:spPr>
        <p:txBody>
          <a:bodyPr vert="horz" wrap="square" lIns="91440" tIns="45720" rIns="91440" bIns="45720" numCol="1" anchor="t" anchorCtr="0" compatLnSpc="1">
            <a:prstTxWarp prst="textNoShape">
              <a:avLst/>
            </a:prstTxWarp>
          </a:bodyPr>
          <a:lstStyle/>
          <a:p>
            <a:r>
              <a:rPr lang="en-US" sz="3600" b="1" smtClean="0">
                <a:solidFill>
                  <a:srgbClr val="F6EE86"/>
                </a:solidFill>
                <a:latin typeface="Times New Roman" pitchFamily="18" charset="0"/>
                <a:cs typeface="Times New Roman" pitchFamily="18" charset="0"/>
              </a:rPr>
              <a:t>Win #1: It Creates Jobs!</a:t>
            </a:r>
          </a:p>
          <a:p>
            <a:endParaRPr lang="en-US" sz="3600" b="1" smtClean="0">
              <a:solidFill>
                <a:srgbClr val="F6EE86"/>
              </a:solidFill>
              <a:latin typeface="Times New Roman" pitchFamily="18" charset="0"/>
              <a:cs typeface="Times New Roman" pitchFamily="18" charset="0"/>
            </a:endParaRPr>
          </a:p>
          <a:p>
            <a:r>
              <a:rPr lang="en-US" sz="3600" b="1" smtClean="0">
                <a:solidFill>
                  <a:srgbClr val="F6EE86"/>
                </a:solidFill>
                <a:latin typeface="Times New Roman" pitchFamily="18" charset="0"/>
                <a:cs typeface="Times New Roman" pitchFamily="18" charset="0"/>
              </a:rPr>
              <a:t>Win #2: It increases GDP!</a:t>
            </a:r>
          </a:p>
          <a:p>
            <a:endParaRPr lang="en-US" sz="3600" b="1" smtClean="0">
              <a:solidFill>
                <a:srgbClr val="F6EE86"/>
              </a:solidFill>
              <a:latin typeface="Times New Roman" pitchFamily="18" charset="0"/>
              <a:cs typeface="Times New Roman" pitchFamily="18" charset="0"/>
            </a:endParaRPr>
          </a:p>
          <a:p>
            <a:r>
              <a:rPr lang="en-US" sz="3600" b="1" smtClean="0">
                <a:solidFill>
                  <a:srgbClr val="F6EE86"/>
                </a:solidFill>
                <a:latin typeface="Times New Roman" pitchFamily="18" charset="0"/>
                <a:cs typeface="Times New Roman" pitchFamily="18" charset="0"/>
              </a:rPr>
              <a:t>Win #3: It generates Tax Revenue! </a:t>
            </a:r>
          </a:p>
          <a:p>
            <a:endParaRPr lang="en-US" sz="2000" b="1" smtClean="0">
              <a:solidFill>
                <a:srgbClr val="F6EE86"/>
              </a:solidFill>
              <a:latin typeface="Times New Roman" pitchFamily="18" charset="0"/>
              <a:cs typeface="Times New Roman" pitchFamily="18" charset="0"/>
            </a:endParaRPr>
          </a:p>
          <a:p>
            <a:r>
              <a:rPr lang="en-US" sz="3600" b="1" smtClean="0">
                <a:solidFill>
                  <a:srgbClr val="F6EE86"/>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“Really, it’s nothing personal 									 against the bees it just makes 										</a:t>
            </a:r>
            <a:r>
              <a:rPr lang="en-US" sz="2800" b="1" i="1" smtClean="0">
                <a:solidFill>
                  <a:srgbClr val="FF0000"/>
                </a:solidFill>
                <a:latin typeface="Times New Roman" pitchFamily="18" charset="0"/>
                <a:cs typeface="Times New Roman" pitchFamily="18" charset="0"/>
              </a:rPr>
              <a:t>economic sense </a:t>
            </a:r>
            <a:r>
              <a:rPr lang="en-US" sz="2800" b="1" smtClean="0">
                <a:solidFill>
                  <a:srgbClr val="FF0000"/>
                </a:solidFill>
                <a:latin typeface="Times New Roman" pitchFamily="18" charset="0"/>
                <a:cs typeface="Times New Roman" pitchFamily="18" charset="0"/>
              </a:rPr>
              <a:t>to 											    exterminate them.”</a:t>
            </a:r>
          </a:p>
        </p:txBody>
      </p:sp>
      <p:sp>
        <p:nvSpPr>
          <p:cNvPr id="45060" name="TextBox 3"/>
          <p:cNvSpPr txBox="1">
            <a:spLocks noChangeArrowheads="1"/>
          </p:cNvSpPr>
          <p:nvPr/>
        </p:nvSpPr>
        <p:spPr bwMode="auto">
          <a:xfrm>
            <a:off x="152400" y="6096000"/>
            <a:ext cx="3494088" cy="646113"/>
          </a:xfrm>
          <a:prstGeom prst="rect">
            <a:avLst/>
          </a:prstGeom>
          <a:noFill/>
          <a:ln w="9525">
            <a:noFill/>
            <a:miter lim="800000"/>
            <a:headEnd/>
            <a:tailEnd/>
          </a:ln>
        </p:spPr>
        <p:txBody>
          <a:bodyPr wrap="none">
            <a:spAutoFit/>
          </a:bodyPr>
          <a:lstStyle/>
          <a:p>
            <a:r>
              <a:rPr lang="en-US" b="1">
                <a:solidFill>
                  <a:srgbClr val="FF00FF"/>
                </a:solidFill>
              </a:rPr>
              <a:t>BTW: War and Hurricanes are </a:t>
            </a:r>
          </a:p>
          <a:p>
            <a:r>
              <a:rPr lang="en-US" b="1">
                <a:solidFill>
                  <a:srgbClr val="FF00FF"/>
                </a:solidFill>
              </a:rPr>
              <a:t>Good for the economy too.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457200" y="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000" b="1" smtClean="0">
                <a:solidFill>
                  <a:srgbClr val="92D050"/>
                </a:solidFill>
                <a:latin typeface="Times New Roman" pitchFamily="18" charset="0"/>
                <a:cs typeface="Times New Roman" pitchFamily="18" charset="0"/>
              </a:rPr>
              <a:t>Is the prevailing economic </a:t>
            </a:r>
            <a:br>
              <a:rPr lang="en-US" sz="4000" b="1" smtClean="0">
                <a:solidFill>
                  <a:srgbClr val="92D050"/>
                </a:solidFill>
                <a:latin typeface="Times New Roman" pitchFamily="18" charset="0"/>
                <a:cs typeface="Times New Roman" pitchFamily="18" charset="0"/>
              </a:rPr>
            </a:br>
            <a:r>
              <a:rPr lang="en-US" sz="4000" b="1" smtClean="0">
                <a:solidFill>
                  <a:srgbClr val="92D050"/>
                </a:solidFill>
                <a:latin typeface="Times New Roman" pitchFamily="18" charset="0"/>
                <a:cs typeface="Times New Roman" pitchFamily="18" charset="0"/>
              </a:rPr>
              <a:t>world view working for us?</a:t>
            </a:r>
          </a:p>
        </p:txBody>
      </p:sp>
      <p:sp>
        <p:nvSpPr>
          <p:cNvPr id="46083" name="Content Placeholder 2"/>
          <p:cNvSpPr>
            <a:spLocks noGrp="1"/>
          </p:cNvSpPr>
          <p:nvPr>
            <p:ph idx="1"/>
          </p:nvPr>
        </p:nvSpPr>
        <p:spPr bwMode="auto">
          <a:xfrm>
            <a:off x="457200" y="1219200"/>
            <a:ext cx="8229600" cy="5334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2800" b="1" smtClean="0">
                <a:solidFill>
                  <a:srgbClr val="F6EE86"/>
                </a:solidFill>
                <a:latin typeface="Times New Roman" pitchFamily="18" charset="0"/>
                <a:cs typeface="Times New Roman" pitchFamily="18" charset="0"/>
              </a:rPr>
              <a:t>Who are President Obama’s Key Advisors?</a:t>
            </a:r>
          </a:p>
        </p:txBody>
      </p:sp>
      <p:pic>
        <p:nvPicPr>
          <p:cNvPr id="46084" name="Picture 2"/>
          <p:cNvPicPr>
            <a:picLocks noChangeAspect="1"/>
          </p:cNvPicPr>
          <p:nvPr/>
        </p:nvPicPr>
        <p:blipFill>
          <a:blip r:embed="rId2" cstate="print"/>
          <a:srcRect/>
          <a:stretch>
            <a:fillRect/>
          </a:stretch>
        </p:blipFill>
        <p:spPr bwMode="auto">
          <a:xfrm>
            <a:off x="381000" y="1828800"/>
            <a:ext cx="1819275" cy="2514600"/>
          </a:xfrm>
          <a:prstGeom prst="rect">
            <a:avLst/>
          </a:prstGeom>
          <a:noFill/>
          <a:ln w="25400">
            <a:noFill/>
            <a:round/>
            <a:headEnd/>
            <a:tailEnd/>
          </a:ln>
        </p:spPr>
      </p:pic>
      <p:pic>
        <p:nvPicPr>
          <p:cNvPr id="46085" name="Picture 3"/>
          <p:cNvPicPr>
            <a:picLocks noChangeAspect="1"/>
          </p:cNvPicPr>
          <p:nvPr/>
        </p:nvPicPr>
        <p:blipFill>
          <a:blip r:embed="rId3" cstate="print"/>
          <a:srcRect/>
          <a:stretch>
            <a:fillRect/>
          </a:stretch>
        </p:blipFill>
        <p:spPr bwMode="auto">
          <a:xfrm>
            <a:off x="7073900" y="1752600"/>
            <a:ext cx="1903413" cy="2667000"/>
          </a:xfrm>
          <a:prstGeom prst="rect">
            <a:avLst/>
          </a:prstGeom>
          <a:noFill/>
          <a:ln w="25400">
            <a:noFill/>
            <a:round/>
            <a:headEnd/>
            <a:tailEnd/>
          </a:ln>
        </p:spPr>
      </p:pic>
      <p:sp>
        <p:nvSpPr>
          <p:cNvPr id="46086" name="TextBox 3"/>
          <p:cNvSpPr txBox="1">
            <a:spLocks noChangeArrowheads="1"/>
          </p:cNvSpPr>
          <p:nvPr/>
        </p:nvSpPr>
        <p:spPr bwMode="auto">
          <a:xfrm>
            <a:off x="381000" y="4038600"/>
            <a:ext cx="1768475" cy="369888"/>
          </a:xfrm>
          <a:prstGeom prst="rect">
            <a:avLst/>
          </a:prstGeom>
          <a:noFill/>
          <a:ln w="9525">
            <a:noFill/>
            <a:miter lim="800000"/>
            <a:headEnd/>
            <a:tailEnd/>
          </a:ln>
        </p:spPr>
        <p:txBody>
          <a:bodyPr wrap="none">
            <a:spAutoFit/>
          </a:bodyPr>
          <a:lstStyle/>
          <a:p>
            <a:r>
              <a:rPr lang="en-US" b="1">
                <a:solidFill>
                  <a:srgbClr val="F6EE86"/>
                </a:solidFill>
                <a:latin typeface="Times New Roman" pitchFamily="18" charset="0"/>
                <a:cs typeface="Times New Roman" pitchFamily="18" charset="0"/>
              </a:rPr>
              <a:t>Larry Summers</a:t>
            </a:r>
          </a:p>
        </p:txBody>
      </p:sp>
      <p:sp>
        <p:nvSpPr>
          <p:cNvPr id="46087" name="TextBox 8"/>
          <p:cNvSpPr txBox="1">
            <a:spLocks noChangeArrowheads="1"/>
          </p:cNvSpPr>
          <p:nvPr/>
        </p:nvSpPr>
        <p:spPr bwMode="auto">
          <a:xfrm>
            <a:off x="7305675" y="4038600"/>
            <a:ext cx="1533525" cy="369888"/>
          </a:xfrm>
          <a:prstGeom prst="rect">
            <a:avLst/>
          </a:prstGeom>
          <a:noFill/>
          <a:ln w="9525">
            <a:noFill/>
            <a:miter lim="800000"/>
            <a:headEnd/>
            <a:tailEnd/>
          </a:ln>
        </p:spPr>
        <p:txBody>
          <a:bodyPr wrap="none">
            <a:spAutoFit/>
          </a:bodyPr>
          <a:lstStyle/>
          <a:p>
            <a:r>
              <a:rPr lang="en-US" b="1">
                <a:solidFill>
                  <a:srgbClr val="F6EE86"/>
                </a:solidFill>
                <a:latin typeface="Times New Roman" pitchFamily="18" charset="0"/>
                <a:cs typeface="Times New Roman" pitchFamily="18" charset="0"/>
              </a:rPr>
              <a:t>Tim Geithner</a:t>
            </a:r>
          </a:p>
        </p:txBody>
      </p:sp>
      <p:pic>
        <p:nvPicPr>
          <p:cNvPr id="46088" name="Picture 8"/>
          <p:cNvPicPr>
            <a:picLocks noChangeAspect="1"/>
          </p:cNvPicPr>
          <p:nvPr/>
        </p:nvPicPr>
        <p:blipFill>
          <a:blip r:embed="rId4" cstate="print"/>
          <a:srcRect/>
          <a:stretch>
            <a:fillRect/>
          </a:stretch>
        </p:blipFill>
        <p:spPr bwMode="auto">
          <a:xfrm>
            <a:off x="2971800" y="1828800"/>
            <a:ext cx="3581400" cy="2386013"/>
          </a:xfrm>
          <a:prstGeom prst="rect">
            <a:avLst/>
          </a:prstGeom>
          <a:noFill/>
          <a:ln w="25400">
            <a:noFill/>
            <a:round/>
            <a:headEnd/>
            <a:tailEnd/>
          </a:ln>
        </p:spPr>
      </p:pic>
      <p:sp>
        <p:nvSpPr>
          <p:cNvPr id="46089" name="TextBox 10"/>
          <p:cNvSpPr txBox="1">
            <a:spLocks noChangeArrowheads="1"/>
          </p:cNvSpPr>
          <p:nvPr/>
        </p:nvSpPr>
        <p:spPr bwMode="auto">
          <a:xfrm>
            <a:off x="3886200" y="3810000"/>
            <a:ext cx="1550988" cy="369888"/>
          </a:xfrm>
          <a:prstGeom prst="rect">
            <a:avLst/>
          </a:prstGeom>
          <a:noFill/>
          <a:ln w="9525">
            <a:noFill/>
            <a:miter lim="800000"/>
            <a:headEnd/>
            <a:tailEnd/>
          </a:ln>
        </p:spPr>
        <p:txBody>
          <a:bodyPr wrap="none">
            <a:spAutoFit/>
          </a:bodyPr>
          <a:lstStyle/>
          <a:p>
            <a:r>
              <a:rPr lang="en-US" b="1">
                <a:solidFill>
                  <a:srgbClr val="F6EE86"/>
                </a:solidFill>
                <a:latin typeface="Times New Roman" pitchFamily="18" charset="0"/>
                <a:cs typeface="Times New Roman" pitchFamily="18" charset="0"/>
              </a:rPr>
              <a:t>Robert Rubin</a:t>
            </a:r>
          </a:p>
        </p:txBody>
      </p:sp>
      <p:sp>
        <p:nvSpPr>
          <p:cNvPr id="46090" name="TextBox 4"/>
          <p:cNvSpPr txBox="1">
            <a:spLocks noChangeArrowheads="1"/>
          </p:cNvSpPr>
          <p:nvPr/>
        </p:nvSpPr>
        <p:spPr bwMode="auto">
          <a:xfrm>
            <a:off x="1295400" y="4343400"/>
            <a:ext cx="7758113" cy="2554288"/>
          </a:xfrm>
          <a:prstGeom prst="rect">
            <a:avLst/>
          </a:prstGeom>
          <a:noFill/>
          <a:ln w="9525">
            <a:noFill/>
            <a:miter lim="800000"/>
            <a:headEnd/>
            <a:tailEnd/>
          </a:ln>
        </p:spPr>
        <p:txBody>
          <a:bodyPr wrap="none">
            <a:spAutoFit/>
          </a:bodyPr>
          <a:lstStyle/>
          <a:p>
            <a:pPr algn="ctr"/>
            <a:r>
              <a:rPr lang="en-US" sz="2000" b="1">
                <a:solidFill>
                  <a:srgbClr val="FF0000"/>
                </a:solidFill>
                <a:latin typeface="Times New Roman" pitchFamily="18" charset="0"/>
                <a:cs typeface="Times New Roman" pitchFamily="18" charset="0"/>
              </a:rPr>
              <a:t>Name ONE ‘Environmental’ advisor to Obama that has one tenth the</a:t>
            </a:r>
          </a:p>
          <a:p>
            <a:pPr algn="ctr"/>
            <a:r>
              <a:rPr lang="en-US" sz="2000" b="1">
                <a:solidFill>
                  <a:srgbClr val="FF0000"/>
                </a:solidFill>
                <a:latin typeface="Times New Roman" pitchFamily="18" charset="0"/>
                <a:cs typeface="Times New Roman" pitchFamily="18" charset="0"/>
              </a:rPr>
              <a:t>influence or power of any one of these three economic advisors.</a:t>
            </a:r>
          </a:p>
          <a:p>
            <a:pPr algn="ctr"/>
            <a:endParaRPr lang="en-US" sz="2000" b="1">
              <a:solidFill>
                <a:srgbClr val="FF0000"/>
              </a:solidFill>
              <a:latin typeface="Times New Roman" pitchFamily="18" charset="0"/>
              <a:cs typeface="Times New Roman" pitchFamily="18" charset="0"/>
            </a:endParaRPr>
          </a:p>
          <a:p>
            <a:pPr algn="ctr"/>
            <a:r>
              <a:rPr lang="en-US" sz="2000" b="1">
                <a:solidFill>
                  <a:srgbClr val="FF0000"/>
                </a:solidFill>
                <a:latin typeface="Times New Roman" pitchFamily="18" charset="0"/>
                <a:cs typeface="Times New Roman" pitchFamily="18" charset="0"/>
              </a:rPr>
              <a:t>REMEMBER THIS: Ecosystem Services are valued at roughly </a:t>
            </a:r>
          </a:p>
          <a:p>
            <a:pPr algn="ctr"/>
            <a:r>
              <a:rPr lang="en-US" sz="2000" b="1">
                <a:solidFill>
                  <a:srgbClr val="FF0000"/>
                </a:solidFill>
                <a:latin typeface="Times New Roman" pitchFamily="18" charset="0"/>
                <a:cs typeface="Times New Roman" pitchFamily="18" charset="0"/>
              </a:rPr>
              <a:t>TWICE the world’s Market Economy.  </a:t>
            </a:r>
          </a:p>
          <a:p>
            <a:pPr algn="ctr"/>
            <a:endParaRPr lang="en-US" sz="2000" b="1">
              <a:solidFill>
                <a:srgbClr val="FF0000"/>
              </a:solidFill>
              <a:latin typeface="Times New Roman" pitchFamily="18" charset="0"/>
              <a:cs typeface="Times New Roman" pitchFamily="18" charset="0"/>
            </a:endParaRPr>
          </a:p>
          <a:p>
            <a:pPr algn="ctr"/>
            <a:r>
              <a:rPr lang="en-US" sz="2000" b="1">
                <a:solidFill>
                  <a:srgbClr val="FF0000"/>
                </a:solidFill>
                <a:latin typeface="Times New Roman" pitchFamily="18" charset="0"/>
                <a:cs typeface="Times New Roman" pitchFamily="18" charset="0"/>
              </a:rPr>
              <a:t>Since 1997 we’ve lost roughly ~$20 Trillion/year</a:t>
            </a:r>
          </a:p>
          <a:p>
            <a:pPr algn="ctr"/>
            <a:r>
              <a:rPr lang="en-US" sz="2000" b="1">
                <a:solidFill>
                  <a:srgbClr val="FF0000"/>
                </a:solidFill>
                <a:latin typeface="Times New Roman" pitchFamily="18" charset="0"/>
                <a:cs typeface="Times New Roman" pitchFamily="18" charset="0"/>
              </a:rPr>
              <a:t>That is not good management in ANY world view.</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1"/>
          <p:cNvSpPr>
            <a:spLocks/>
          </p:cNvSpPr>
          <p:nvPr/>
        </p:nvSpPr>
        <p:spPr bwMode="auto">
          <a:xfrm>
            <a:off x="7962900" y="6373813"/>
            <a:ext cx="1073150" cy="350837"/>
          </a:xfrm>
          <a:custGeom>
            <a:avLst/>
            <a:gdLst>
              <a:gd name="T0" fmla="*/ 26658589 w 21600"/>
              <a:gd name="T1" fmla="*/ 2849235 h 21600"/>
              <a:gd name="T2" fmla="*/ 26658589 w 21600"/>
              <a:gd name="T3" fmla="*/ 2849235 h 21600"/>
              <a:gd name="T4" fmla="*/ 26658589 w 21600"/>
              <a:gd name="T5" fmla="*/ 2849235 h 21600"/>
              <a:gd name="T6" fmla="*/ 26658589 w 21600"/>
              <a:gd name="T7" fmla="*/ 28492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lstStyle/>
          <a:p>
            <a:fld id="{F51A3A1C-B5F5-43BC-A35D-1A0342937EAB}" type="slidenum">
              <a:rPr lang="en-US" b="1">
                <a:solidFill>
                  <a:srgbClr val="FFFFFF"/>
                </a:solidFill>
                <a:cs typeface="Arial" pitchFamily="34" charset="0"/>
              </a:rPr>
              <a:pPr/>
              <a:t>33</a:t>
            </a:fld>
            <a:endParaRPr lang="en-US">
              <a:cs typeface="Arial" pitchFamily="34" charset="0"/>
            </a:endParaRPr>
          </a:p>
        </p:txBody>
      </p:sp>
      <p:sp>
        <p:nvSpPr>
          <p:cNvPr id="47107" name="AutoShape 2"/>
          <p:cNvSpPr>
            <a:spLocks/>
          </p:cNvSpPr>
          <p:nvPr/>
        </p:nvSpPr>
        <p:spPr bwMode="auto">
          <a:xfrm>
            <a:off x="8027988" y="6381750"/>
            <a:ext cx="939800" cy="360363"/>
          </a:xfrm>
          <a:custGeom>
            <a:avLst/>
            <a:gdLst>
              <a:gd name="T0" fmla="*/ 20444999 w 21600"/>
              <a:gd name="T1" fmla="*/ 3006061 h 21600"/>
              <a:gd name="T2" fmla="*/ 20444999 w 21600"/>
              <a:gd name="T3" fmla="*/ 3006061 h 21600"/>
              <a:gd name="T4" fmla="*/ 20444999 w 21600"/>
              <a:gd name="T5" fmla="*/ 3006061 h 21600"/>
              <a:gd name="T6" fmla="*/ 20444999 w 21600"/>
              <a:gd name="T7" fmla="*/ 300606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0000"/>
          </a:solidFill>
          <a:ln w="25400" cap="flat" cmpd="sng">
            <a:solidFill>
              <a:srgbClr val="000000"/>
            </a:solidFill>
            <a:prstDash val="solid"/>
            <a:round/>
            <a:headEnd/>
            <a:tailEnd/>
          </a:ln>
        </p:spPr>
        <p:txBody>
          <a:bodyPr lIns="0" tIns="0" rIns="0" bIns="0" anchor="ctr"/>
          <a:lstStyle/>
          <a:p>
            <a:endParaRPr lang="en-US"/>
          </a:p>
        </p:txBody>
      </p:sp>
      <p:pic>
        <p:nvPicPr>
          <p:cNvPr id="47108" name="Picture 3" descr="image.png"/>
          <p:cNvPicPr>
            <a:picLocks noChangeAspect="1"/>
          </p:cNvPicPr>
          <p:nvPr/>
        </p:nvPicPr>
        <p:blipFill>
          <a:blip r:embed="rId2" cstate="print"/>
          <a:srcRect/>
          <a:stretch>
            <a:fillRect/>
          </a:stretch>
        </p:blipFill>
        <p:spPr bwMode="auto">
          <a:xfrm>
            <a:off x="179388" y="179388"/>
            <a:ext cx="8785225" cy="6616700"/>
          </a:xfrm>
          <a:prstGeom prst="rect">
            <a:avLst/>
          </a:prstGeom>
          <a:noFill/>
          <a:ln w="12700">
            <a:noFill/>
            <a:miter lim="0"/>
            <a:headEnd/>
            <a:tailEnd/>
          </a:ln>
        </p:spPr>
      </p:pic>
      <p:sp>
        <p:nvSpPr>
          <p:cNvPr id="47109" name="AutoShape 4"/>
          <p:cNvSpPr>
            <a:spLocks/>
          </p:cNvSpPr>
          <p:nvPr/>
        </p:nvSpPr>
        <p:spPr bwMode="auto">
          <a:xfrm>
            <a:off x="5638800" y="2819400"/>
            <a:ext cx="3325813" cy="2651125"/>
          </a:xfrm>
          <a:custGeom>
            <a:avLst/>
            <a:gdLst>
              <a:gd name="T0" fmla="*/ 256064643 w 21600"/>
              <a:gd name="T1" fmla="*/ 162695984 h 21600"/>
              <a:gd name="T2" fmla="*/ 256064643 w 21600"/>
              <a:gd name="T3" fmla="*/ 162695984 h 21600"/>
              <a:gd name="T4" fmla="*/ 256064643 w 21600"/>
              <a:gd name="T5" fmla="*/ 162695984 h 21600"/>
              <a:gd name="T6" fmla="*/ 256064643 w 21600"/>
              <a:gd name="T7" fmla="*/ 16269598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45719" tIns="45719" rIns="45719" bIns="45719"/>
          <a:lstStyle/>
          <a:p>
            <a:pPr algn="ctr"/>
            <a:r>
              <a:rPr lang="en-US" sz="5400" b="1">
                <a:solidFill>
                  <a:srgbClr val="FF0000"/>
                </a:solidFill>
                <a:latin typeface="Times New Roman" pitchFamily="18" charset="0"/>
                <a:cs typeface="Times New Roman" pitchFamily="18" charset="0"/>
                <a:sym typeface="Times New Roman" pitchFamily="18" charset="0"/>
              </a:rPr>
              <a:t>Thank </a:t>
            </a:r>
          </a:p>
          <a:p>
            <a:pPr algn="ctr"/>
            <a:r>
              <a:rPr lang="en-US" sz="5400" b="1">
                <a:solidFill>
                  <a:srgbClr val="FF0000"/>
                </a:solidFill>
                <a:latin typeface="Times New Roman" pitchFamily="18" charset="0"/>
                <a:cs typeface="Times New Roman" pitchFamily="18" charset="0"/>
                <a:sym typeface="Times New Roman" pitchFamily="18" charset="0"/>
              </a:rPr>
              <a:t>You</a:t>
            </a:r>
          </a:p>
          <a:p>
            <a:pPr algn="ctr"/>
            <a:endParaRPr lang="en-US" sz="2000" b="1">
              <a:solidFill>
                <a:srgbClr val="FF0000"/>
              </a:solidFill>
              <a:latin typeface="Times New Roman" pitchFamily="18" charset="0"/>
              <a:cs typeface="Times New Roman" pitchFamily="18" charset="0"/>
              <a:sym typeface="Times New Roman" pitchFamily="18" charset="0"/>
            </a:endParaRPr>
          </a:p>
          <a:p>
            <a:pPr algn="ctr"/>
            <a:r>
              <a:rPr lang="en-US" sz="3200" b="1">
                <a:solidFill>
                  <a:srgbClr val="FF0000"/>
                </a:solidFill>
                <a:latin typeface="Times New Roman" pitchFamily="18" charset="0"/>
                <a:cs typeface="Times New Roman" pitchFamily="18" charset="0"/>
                <a:sym typeface="Times New Roman" pitchFamily="18" charset="0"/>
              </a:rPr>
              <a:t>Questions </a:t>
            </a:r>
          </a:p>
          <a:p>
            <a:pPr algn="ctr"/>
            <a:r>
              <a:rPr lang="en-US" sz="3200" b="1">
                <a:solidFill>
                  <a:srgbClr val="FF0000"/>
                </a:solidFill>
                <a:latin typeface="Times New Roman" pitchFamily="18" charset="0"/>
                <a:cs typeface="Times New Roman" pitchFamily="18" charset="0"/>
                <a:sym typeface="Times New Roman" pitchFamily="18" charset="0"/>
              </a:rPr>
              <a:t>or </a:t>
            </a:r>
          </a:p>
          <a:p>
            <a:pPr algn="ctr"/>
            <a:r>
              <a:rPr lang="en-US" sz="3200" b="1">
                <a:solidFill>
                  <a:srgbClr val="FF0000"/>
                </a:solidFill>
                <a:latin typeface="Times New Roman" pitchFamily="18" charset="0"/>
                <a:cs typeface="Times New Roman" pitchFamily="18" charset="0"/>
                <a:sym typeface="Times New Roman" pitchFamily="18" charset="0"/>
              </a:rPr>
              <a:t>  Comments ?</a:t>
            </a:r>
            <a:endParaRPr lang="en-US">
              <a:solidFill>
                <a:srgbClr val="FF0000"/>
              </a:solidFill>
              <a:cs typeface="Arial" pitchFamily="34" charset="0"/>
            </a:endParaRPr>
          </a:p>
        </p:txBody>
      </p:sp>
      <p:sp>
        <p:nvSpPr>
          <p:cNvPr id="47110" name="AutoShape 5"/>
          <p:cNvSpPr>
            <a:spLocks/>
          </p:cNvSpPr>
          <p:nvPr/>
        </p:nvSpPr>
        <p:spPr bwMode="auto">
          <a:xfrm>
            <a:off x="5262563" y="187325"/>
            <a:ext cx="3559175" cy="549275"/>
          </a:xfrm>
          <a:custGeom>
            <a:avLst/>
            <a:gdLst>
              <a:gd name="T0" fmla="*/ 293234473 w 21600"/>
              <a:gd name="T1" fmla="*/ 6983880 h 21600"/>
              <a:gd name="T2" fmla="*/ 293234473 w 21600"/>
              <a:gd name="T3" fmla="*/ 6983880 h 21600"/>
              <a:gd name="T4" fmla="*/ 293234473 w 21600"/>
              <a:gd name="T5" fmla="*/ 6983880 h 21600"/>
              <a:gd name="T6" fmla="*/ 293234473 w 21600"/>
              <a:gd name="T7" fmla="*/ 698388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45719" tIns="45719" rIns="45719" bIns="45719"/>
          <a:lstStyle/>
          <a:p>
            <a:r>
              <a:rPr lang="en-US" sz="3200" b="1">
                <a:solidFill>
                  <a:srgbClr val="8AC6CD"/>
                </a:solidFill>
                <a:cs typeface="Arial" pitchFamily="34" charset="0"/>
              </a:rPr>
              <a:t>The Pale Blue Dot</a:t>
            </a:r>
            <a:endParaRPr lang="en-US">
              <a:cs typeface="Arial" pitchFamily="34" charset="0"/>
            </a:endParaRPr>
          </a:p>
        </p:txBody>
      </p:sp>
      <p:sp>
        <p:nvSpPr>
          <p:cNvPr id="47111" name="Line 6"/>
          <p:cNvSpPr>
            <a:spLocks noChangeShapeType="1"/>
          </p:cNvSpPr>
          <p:nvPr/>
        </p:nvSpPr>
        <p:spPr bwMode="auto">
          <a:xfrm flipH="1">
            <a:off x="5580063" y="981075"/>
            <a:ext cx="1439862" cy="2159000"/>
          </a:xfrm>
          <a:prstGeom prst="line">
            <a:avLst/>
          </a:prstGeom>
          <a:noFill/>
          <a:ln w="15875">
            <a:solidFill>
              <a:srgbClr val="B6DCDF"/>
            </a:solidFill>
            <a:round/>
            <a:headEnd/>
            <a:tailEnd type="triangle" w="med" len="med"/>
          </a:ln>
        </p:spPr>
        <p:txBody>
          <a:bodyPr lIns="0" tIns="0" rIns="0" bIns="0"/>
          <a:lstStyle/>
          <a:p>
            <a:endParaRPr 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
          <p:cNvSpPr>
            <a:spLocks/>
          </p:cNvSpPr>
          <p:nvPr/>
        </p:nvSpPr>
        <p:spPr bwMode="auto">
          <a:xfrm>
            <a:off x="7962900" y="6373813"/>
            <a:ext cx="1073150" cy="3508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0" tIns="0" rIns="0" bIns="0"/>
          <a:lstStyle/>
          <a:p>
            <a:fld id="{59C01529-8000-416F-99D4-B5D5869D52B9}" type="slidenum">
              <a:rPr lang="en-US" b="1">
                <a:solidFill>
                  <a:srgbClr val="FFFFFF"/>
                </a:solidFill>
              </a:rPr>
              <a:pPr/>
              <a:t>4</a:t>
            </a:fld>
            <a:endParaRPr lang="en-US"/>
          </a:p>
        </p:txBody>
      </p:sp>
      <p:sp>
        <p:nvSpPr>
          <p:cNvPr id="18435" name="Rectangle 2"/>
          <p:cNvSpPr>
            <a:spLocks/>
          </p:cNvSpPr>
          <p:nvPr>
            <p:ph type="title"/>
          </p:nvPr>
        </p:nvSpPr>
        <p:spPr bwMode="auto">
          <a:xfrm>
            <a:off x="241300" y="260350"/>
            <a:ext cx="8578850" cy="782638"/>
          </a:xfrm>
          <a:noFill/>
          <a:ln w="12700">
            <a:miter lim="0"/>
            <a:headEnd/>
            <a:tailEnd/>
          </a:ln>
        </p:spPr>
        <p:txBody>
          <a:bodyPr vert="horz" wrap="square" lIns="0" tIns="0" rIns="0" bIns="0" numCol="1" anchor="t" anchorCtr="0" compatLnSpc="1">
            <a:prstTxWarp prst="textNoShape">
              <a:avLst/>
            </a:prstTxWarp>
          </a:bodyPr>
          <a:lstStyle/>
          <a:p>
            <a:pPr algn="ctr" defTabSz="914400" eaLnBrk="1"/>
            <a:r>
              <a:rPr lang="en-US" sz="4400" b="1" smtClean="0">
                <a:solidFill>
                  <a:srgbClr val="92D050"/>
                </a:solidFill>
                <a:latin typeface="Times New Roman" pitchFamily="18" charset="0"/>
                <a:cs typeface="Times New Roman" pitchFamily="18" charset="0"/>
                <a:sym typeface="Times New Roman" pitchFamily="18" charset="0"/>
              </a:rPr>
              <a:t>Criticism of the 1997 Nature Paper</a:t>
            </a:r>
            <a:endParaRPr lang="en-US" smtClean="0"/>
          </a:p>
        </p:txBody>
      </p:sp>
      <p:sp>
        <p:nvSpPr>
          <p:cNvPr id="5124" name="Rectangle 3"/>
          <p:cNvSpPr>
            <a:spLocks noGrp="1"/>
          </p:cNvSpPr>
          <p:nvPr>
            <p:ph type="body" idx="1"/>
          </p:nvPr>
        </p:nvSpPr>
        <p:spPr bwMode="auto">
          <a:xfrm>
            <a:off x="457200" y="1196975"/>
            <a:ext cx="8362950" cy="5432425"/>
          </a:xfrm>
          <a:ln w="12700">
            <a:miter lim="0"/>
            <a:headEnd/>
            <a:tailEnd/>
          </a:ln>
        </p:spPr>
        <p:txBody>
          <a:bodyPr vert="horz" wrap="square" lIns="0" tIns="0" rIns="0" bIns="0" numCol="1" anchor="t" anchorCtr="0" compatLnSpc="1">
            <a:prstTxWarp prst="textNoShape">
              <a:avLst/>
            </a:prstTxWarp>
          </a:bodyPr>
          <a:lstStyle/>
          <a:p>
            <a:pPr marL="514350" indent="-514350" defTabSz="914400" eaLnBrk="1">
              <a:spcBef>
                <a:spcPts val="800"/>
              </a:spcBef>
              <a:buClr>
                <a:srgbClr val="9C9CDF"/>
              </a:buClr>
              <a:defRPr/>
            </a:pPr>
            <a:r>
              <a:rPr lang="en-US" sz="3200" dirty="0" smtClean="0">
                <a:solidFill>
                  <a:srgbClr val="F6EE86"/>
                </a:solidFill>
                <a:latin typeface="Times New Roman" pitchFamily="18" charset="0"/>
                <a:cs typeface="Times New Roman" pitchFamily="18" charset="0"/>
                <a:sym typeface="Times New Roman" pitchFamily="18" charset="0"/>
              </a:rPr>
              <a:t>1) You simply underestimated infinity.</a:t>
            </a:r>
            <a:endParaRPr lang="en-US" sz="2800" dirty="0" smtClean="0">
              <a:solidFill>
                <a:srgbClr val="F6EE86"/>
              </a:solidFill>
              <a:latin typeface="Times New Roman" pitchFamily="18" charset="0"/>
              <a:cs typeface="Times New Roman" pitchFamily="18" charset="0"/>
              <a:sym typeface="Times New Roman" pitchFamily="18" charset="0"/>
            </a:endParaRPr>
          </a:p>
          <a:p>
            <a:pPr marL="485775" indent="-485775" defTabSz="914400" eaLnBrk="1">
              <a:spcBef>
                <a:spcPts val="800"/>
              </a:spcBef>
              <a:buClr>
                <a:srgbClr val="9C9CDF"/>
              </a:buClr>
              <a:defRPr/>
            </a:pPr>
            <a:r>
              <a:rPr lang="en-US" sz="3200" dirty="0" smtClean="0">
                <a:solidFill>
                  <a:srgbClr val="F6EE86"/>
                </a:solidFill>
                <a:latin typeface="Times New Roman" pitchFamily="18" charset="0"/>
                <a:cs typeface="Times New Roman" pitchFamily="18" charset="0"/>
                <a:sym typeface="Times New Roman" pitchFamily="18" charset="0"/>
              </a:rPr>
              <a:t>2) This is a commodification of nature  that is a monumental act of hubris. You are simply trying to save the neo-classical economic paradigm by fixing an externality.</a:t>
            </a:r>
          </a:p>
          <a:p>
            <a:pPr marL="485775" indent="-485775" defTabSz="914400" eaLnBrk="1">
              <a:spcBef>
                <a:spcPts val="800"/>
              </a:spcBef>
              <a:buClr>
                <a:srgbClr val="9C9CDF"/>
              </a:buClr>
              <a:defRPr/>
            </a:pPr>
            <a:r>
              <a:rPr lang="en-US" sz="3200" dirty="0" smtClean="0">
                <a:solidFill>
                  <a:srgbClr val="F6EE86"/>
                </a:solidFill>
                <a:latin typeface="Times New Roman" pitchFamily="18" charset="0"/>
                <a:cs typeface="Times New Roman" pitchFamily="18" charset="0"/>
                <a:sym typeface="Times New Roman" pitchFamily="18" charset="0"/>
              </a:rPr>
              <a:t>3) The intention of this research is </a:t>
            </a:r>
          </a:p>
          <a:p>
            <a:pPr marL="485775" indent="-485775" defTabSz="914400" eaLnBrk="1">
              <a:spcBef>
                <a:spcPts val="800"/>
              </a:spcBef>
              <a:buClr>
                <a:srgbClr val="9C9CDF"/>
              </a:buClr>
              <a:defRPr/>
            </a:pPr>
            <a:r>
              <a:rPr lang="en-US" sz="3200" dirty="0">
                <a:solidFill>
                  <a:srgbClr val="F6EE86"/>
                </a:solidFill>
                <a:latin typeface="Times New Roman" pitchFamily="18" charset="0"/>
                <a:cs typeface="Times New Roman" pitchFamily="18" charset="0"/>
                <a:sym typeface="Times New Roman" pitchFamily="18" charset="0"/>
              </a:rPr>
              <a:t> </a:t>
            </a:r>
            <a:r>
              <a:rPr lang="en-US" sz="3200" dirty="0" smtClean="0">
                <a:solidFill>
                  <a:srgbClr val="F6EE86"/>
                </a:solidFill>
                <a:latin typeface="Times New Roman" pitchFamily="18" charset="0"/>
                <a:cs typeface="Times New Roman" pitchFamily="18" charset="0"/>
                <a:sym typeface="Times New Roman" pitchFamily="18" charset="0"/>
              </a:rPr>
              <a:t>     “</a:t>
            </a:r>
            <a:r>
              <a:rPr lang="en-US" sz="3200" i="1" dirty="0" smtClean="0">
                <a:solidFill>
                  <a:srgbClr val="F6EE86"/>
                </a:solidFill>
                <a:latin typeface="Times New Roman" pitchFamily="18" charset="0"/>
                <a:cs typeface="Times New Roman" pitchFamily="18" charset="0"/>
                <a:sym typeface="Times New Roman" pitchFamily="18" charset="0"/>
              </a:rPr>
              <a:t>Betting against Human Ingenuity</a:t>
            </a:r>
            <a:r>
              <a:rPr lang="en-US" sz="3200" dirty="0" smtClean="0">
                <a:solidFill>
                  <a:srgbClr val="F6EE86"/>
                </a:solidFill>
                <a:latin typeface="Times New Roman" pitchFamily="18" charset="0"/>
                <a:cs typeface="Times New Roman" pitchFamily="18" charset="0"/>
                <a:sym typeface="Times New Roman" pitchFamily="18" charset="0"/>
              </a:rPr>
              <a:t>”.</a:t>
            </a:r>
          </a:p>
          <a:p>
            <a:pPr marL="485775" indent="-485775" defTabSz="914400" eaLnBrk="1">
              <a:spcBef>
                <a:spcPts val="800"/>
              </a:spcBef>
              <a:buClr>
                <a:srgbClr val="9C9CDF"/>
              </a:buClr>
              <a:defRPr/>
            </a:pPr>
            <a:r>
              <a:rPr lang="en-US" sz="3200" dirty="0" smtClean="0">
                <a:solidFill>
                  <a:srgbClr val="F6EE86"/>
                </a:solidFill>
                <a:latin typeface="Times New Roman" pitchFamily="18" charset="0"/>
                <a:cs typeface="Times New Roman" pitchFamily="18" charset="0"/>
                <a:sym typeface="Times New Roman" pitchFamily="18" charset="0"/>
              </a:rPr>
              <a:t>		4) The methods are flawed and therefore 			the estimated values are wrong.</a:t>
            </a:r>
          </a:p>
          <a:p>
            <a:pPr marL="485775" indent="-485775" defTabSz="914400" eaLnBrk="1">
              <a:spcBef>
                <a:spcPts val="800"/>
              </a:spcBef>
              <a:buClr>
                <a:srgbClr val="9C9CDF"/>
              </a:buClr>
              <a:defRPr/>
            </a:pPr>
            <a:r>
              <a:rPr lang="en-US" sz="3200" dirty="0" smtClean="0">
                <a:solidFill>
                  <a:srgbClr val="F6EE86"/>
                </a:solidFill>
                <a:latin typeface="Times New Roman" pitchFamily="18" charset="0"/>
                <a:cs typeface="Times New Roman" pitchFamily="18" charset="0"/>
                <a:sym typeface="Times New Roman" pitchFamily="18" charset="0"/>
              </a:rPr>
              <a:t>			(Contingent Valuation, </a:t>
            </a:r>
            <a:r>
              <a:rPr lang="en-US" sz="3200" dirty="0" err="1" smtClean="0">
                <a:solidFill>
                  <a:srgbClr val="F6EE86"/>
                </a:solidFill>
                <a:latin typeface="Times New Roman" pitchFamily="18" charset="0"/>
                <a:cs typeface="Times New Roman" pitchFamily="18" charset="0"/>
                <a:sym typeface="Times New Roman" pitchFamily="18" charset="0"/>
              </a:rPr>
              <a:t>Aspatial</a:t>
            </a:r>
            <a:r>
              <a:rPr lang="en-US" sz="3200" dirty="0" smtClean="0">
                <a:solidFill>
                  <a:srgbClr val="F6EE86"/>
                </a:solidFill>
                <a:latin typeface="Times New Roman" pitchFamily="18" charset="0"/>
                <a:cs typeface="Times New Roman" pitchFamily="18" charset="0"/>
                <a:sym typeface="Times New Roman" pitchFamily="18" charset="0"/>
              </a:rPr>
              <a:t>, etc.) </a:t>
            </a:r>
          </a:p>
          <a:p>
            <a:pPr marL="485775" indent="-485775" defTabSz="914400" eaLnBrk="1">
              <a:spcBef>
                <a:spcPts val="800"/>
              </a:spcBef>
              <a:buClr>
                <a:srgbClr val="9C9CDF"/>
              </a:buClr>
              <a:buFont typeface="Times New Roman" pitchFamily="18" charset="0"/>
              <a:buAutoNum type="arabicParenR"/>
              <a:defRPr/>
            </a:pPr>
            <a:endParaRPr lang="en-US" sz="3600" dirty="0" smtClean="0">
              <a:solidFill>
                <a:srgbClr val="9C9CDF"/>
              </a:solidFill>
              <a:latin typeface="Times New Roman" pitchFamily="18" charset="0"/>
              <a:cs typeface="Times New Roman" pitchFamily="18" charset="0"/>
              <a:sym typeface="Times New Roman" pitchFamily="18" charset="0"/>
            </a:endParaRPr>
          </a:p>
          <a:p>
            <a:pPr marL="485775" indent="-485775" defTabSz="914400" eaLnBrk="1">
              <a:spcBef>
                <a:spcPts val="800"/>
              </a:spcBef>
              <a:buClr>
                <a:srgbClr val="9C9CDF"/>
              </a:buClr>
              <a:buFont typeface="Times New Roman" pitchFamily="18" charset="0"/>
              <a:buAutoNum type="arabicParenR"/>
              <a:defRPr/>
            </a:pPr>
            <a:endParaRPr lang="en-US" sz="3600" dirty="0" smtClean="0">
              <a:solidFill>
                <a:srgbClr val="9C9CDF"/>
              </a:solidFill>
              <a:latin typeface="Times New Roman" pitchFamily="18" charset="0"/>
              <a:cs typeface="Times New Roman" pitchFamily="18" charset="0"/>
              <a:sym typeface="Times New Roman" pitchFamily="18"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52400" y="152400"/>
            <a:ext cx="88392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b="1" smtClean="0">
                <a:solidFill>
                  <a:srgbClr val="92D050"/>
                </a:solidFill>
                <a:latin typeface="Times New Roman" pitchFamily="18" charset="0"/>
                <a:cs typeface="Times New Roman" pitchFamily="18" charset="0"/>
              </a:rPr>
              <a:t>Economic Valuation of an Ecosystem Service: </a:t>
            </a:r>
            <a:r>
              <a:rPr lang="en-US" sz="2800" b="1" smtClean="0">
                <a:solidFill>
                  <a:srgbClr val="92D050"/>
                </a:solidFill>
                <a:latin typeface="Times New Roman" pitchFamily="18" charset="0"/>
                <a:cs typeface="Times New Roman" pitchFamily="18" charset="0"/>
              </a:rPr>
              <a:t>Storm protection services provided by coastal wetlands</a:t>
            </a:r>
          </a:p>
        </p:txBody>
      </p:sp>
      <p:pic>
        <p:nvPicPr>
          <p:cNvPr id="19459" name="Picture 3"/>
          <p:cNvPicPr>
            <a:picLocks noChangeAspect="1" noChangeArrowheads="1"/>
          </p:cNvPicPr>
          <p:nvPr/>
        </p:nvPicPr>
        <p:blipFill>
          <a:blip r:embed="rId2" cstate="print"/>
          <a:srcRect/>
          <a:stretch>
            <a:fillRect/>
          </a:stretch>
        </p:blipFill>
        <p:spPr bwMode="auto">
          <a:xfrm>
            <a:off x="228600" y="1219200"/>
            <a:ext cx="4216400" cy="2913063"/>
          </a:xfrm>
          <a:prstGeom prst="rect">
            <a:avLst/>
          </a:prstGeom>
          <a:noFill/>
          <a:ln w="9525">
            <a:noFill/>
            <a:miter lim="800000"/>
            <a:headEnd/>
            <a:tailEnd/>
          </a:ln>
        </p:spPr>
      </p:pic>
      <p:pic>
        <p:nvPicPr>
          <p:cNvPr id="19460" name="Picture 4" descr="wetland-1"/>
          <p:cNvPicPr>
            <a:picLocks noChangeAspect="1" noChangeArrowheads="1"/>
          </p:cNvPicPr>
          <p:nvPr/>
        </p:nvPicPr>
        <p:blipFill>
          <a:blip r:embed="rId3" cstate="print"/>
          <a:srcRect/>
          <a:stretch>
            <a:fillRect/>
          </a:stretch>
        </p:blipFill>
        <p:spPr bwMode="auto">
          <a:xfrm>
            <a:off x="4648200" y="1219200"/>
            <a:ext cx="4114800" cy="2903538"/>
          </a:xfrm>
          <a:prstGeom prst="rect">
            <a:avLst/>
          </a:prstGeom>
          <a:noFill/>
          <a:ln w="9525">
            <a:noFill/>
            <a:miter lim="800000"/>
            <a:headEnd/>
            <a:tailEnd/>
          </a:ln>
        </p:spPr>
      </p:pic>
      <p:sp>
        <p:nvSpPr>
          <p:cNvPr id="19461" name="Text Box 6"/>
          <p:cNvSpPr txBox="1">
            <a:spLocks noChangeArrowheads="1"/>
          </p:cNvSpPr>
          <p:nvPr/>
        </p:nvSpPr>
        <p:spPr bwMode="auto">
          <a:xfrm>
            <a:off x="228600" y="4267200"/>
            <a:ext cx="7654925" cy="1323975"/>
          </a:xfrm>
          <a:prstGeom prst="rect">
            <a:avLst/>
          </a:prstGeom>
          <a:noFill/>
          <a:ln w="9525">
            <a:noFill/>
            <a:miter lim="800000"/>
            <a:headEnd/>
            <a:tailEnd/>
          </a:ln>
        </p:spPr>
        <p:txBody>
          <a:bodyPr wrap="none">
            <a:spAutoFit/>
          </a:bodyPr>
          <a:lstStyle/>
          <a:p>
            <a:r>
              <a:rPr lang="en-GB" sz="2000" b="1">
                <a:solidFill>
                  <a:srgbClr val="F6EE86"/>
                </a:solidFill>
              </a:rPr>
              <a:t>‘</a:t>
            </a:r>
            <a:r>
              <a:rPr lang="en-GB" sz="2000" b="1" i="1">
                <a:solidFill>
                  <a:srgbClr val="F6EE86"/>
                </a:solidFill>
              </a:rPr>
              <a:t>Coastal wetlands reduce the damaging effects of hurricanes </a:t>
            </a:r>
            <a:br>
              <a:rPr lang="en-GB" sz="2000" b="1" i="1">
                <a:solidFill>
                  <a:srgbClr val="F6EE86"/>
                </a:solidFill>
              </a:rPr>
            </a:br>
            <a:r>
              <a:rPr lang="en-GB" sz="2000" b="1" i="1">
                <a:solidFill>
                  <a:srgbClr val="F6EE86"/>
                </a:solidFill>
              </a:rPr>
              <a:t>on coastal communities by absorbing storm energy in </a:t>
            </a:r>
            <a:br>
              <a:rPr lang="en-GB" sz="2000" b="1" i="1">
                <a:solidFill>
                  <a:srgbClr val="F6EE86"/>
                </a:solidFill>
              </a:rPr>
            </a:br>
            <a:r>
              <a:rPr lang="en-GB" sz="2000" b="1" i="1">
                <a:solidFill>
                  <a:srgbClr val="F6EE86"/>
                </a:solidFill>
              </a:rPr>
              <a:t>ways that neither solid land nor open water can</a:t>
            </a:r>
            <a:r>
              <a:rPr lang="en-GB" sz="2000" b="1">
                <a:solidFill>
                  <a:srgbClr val="F6EE86"/>
                </a:solidFill>
              </a:rPr>
              <a:t>.’ *</a:t>
            </a:r>
            <a:br>
              <a:rPr lang="en-GB" sz="2000" b="1">
                <a:solidFill>
                  <a:srgbClr val="F6EE86"/>
                </a:solidFill>
              </a:rPr>
            </a:br>
            <a:r>
              <a:rPr lang="en-GB" sz="2000" b="1">
                <a:solidFill>
                  <a:srgbClr val="F6EE86"/>
                </a:solidFill>
              </a:rPr>
              <a:t>(Simpson and Riehl 1981).</a:t>
            </a:r>
            <a:endParaRPr lang="en-US" sz="2000" b="1">
              <a:solidFill>
                <a:srgbClr val="F6EE86"/>
              </a:solidFill>
            </a:endParaRPr>
          </a:p>
        </p:txBody>
      </p:sp>
      <p:sp>
        <p:nvSpPr>
          <p:cNvPr id="19462" name="Rectangle 7"/>
          <p:cNvSpPr>
            <a:spLocks noChangeArrowheads="1"/>
          </p:cNvSpPr>
          <p:nvPr/>
        </p:nvSpPr>
        <p:spPr bwMode="auto">
          <a:xfrm>
            <a:off x="4648200" y="5257800"/>
            <a:ext cx="4495800" cy="1570038"/>
          </a:xfrm>
          <a:prstGeom prst="rect">
            <a:avLst/>
          </a:prstGeom>
          <a:noFill/>
          <a:ln w="9525">
            <a:noFill/>
            <a:miter lim="800000"/>
            <a:headEnd/>
            <a:tailEnd/>
          </a:ln>
        </p:spPr>
        <p:txBody>
          <a:bodyPr>
            <a:spAutoFit/>
          </a:bodyPr>
          <a:lstStyle/>
          <a:p>
            <a:pPr algn="ctr"/>
            <a:r>
              <a:rPr lang="en-US" sz="2400" b="1">
                <a:solidFill>
                  <a:srgbClr val="C00000"/>
                </a:solidFill>
                <a:latin typeface="Times New Roman" pitchFamily="18" charset="0"/>
                <a:cs typeface="Times New Roman" pitchFamily="18" charset="0"/>
              </a:rPr>
              <a:t>What is the dollar value of the ‘reduced damage’?</a:t>
            </a:r>
          </a:p>
          <a:p>
            <a:pPr algn="ctr"/>
            <a:r>
              <a:rPr lang="en-US" sz="2400" b="1">
                <a:solidFill>
                  <a:srgbClr val="C00000"/>
                </a:solidFill>
                <a:latin typeface="Times New Roman" pitchFamily="18" charset="0"/>
                <a:cs typeface="Times New Roman" pitchFamily="18" charset="0"/>
              </a:rPr>
              <a:t>What DATA does one need to answer this question?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0" y="76200"/>
            <a:ext cx="9144000" cy="11430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4000" b="1" smtClean="0">
                <a:solidFill>
                  <a:srgbClr val="92D050"/>
                </a:solidFill>
                <a:latin typeface="Times New Roman" pitchFamily="18" charset="0"/>
                <a:cs typeface="Times New Roman" pitchFamily="18" charset="0"/>
              </a:rPr>
              <a:t>‘Geography’ or ‘Why Space Matters?’:</a:t>
            </a:r>
            <a:br>
              <a:rPr lang="en-US" sz="4000" b="1" smtClean="0">
                <a:solidFill>
                  <a:srgbClr val="92D050"/>
                </a:solidFill>
                <a:latin typeface="Times New Roman" pitchFamily="18" charset="0"/>
                <a:cs typeface="Times New Roman" pitchFamily="18" charset="0"/>
              </a:rPr>
            </a:br>
            <a:r>
              <a:rPr lang="en-US" sz="2800" b="1" smtClean="0">
                <a:solidFill>
                  <a:srgbClr val="92D050"/>
                </a:solidFill>
                <a:latin typeface="Times New Roman" pitchFamily="18" charset="0"/>
                <a:cs typeface="Times New Roman" pitchFamily="18" charset="0"/>
              </a:rPr>
              <a:t>Spatially Explicit Valuation of Ecosystem Services</a:t>
            </a:r>
          </a:p>
        </p:txBody>
      </p:sp>
      <p:sp>
        <p:nvSpPr>
          <p:cNvPr id="20483" name="Content Placeholder 2"/>
          <p:cNvSpPr>
            <a:spLocks noGrp="1"/>
          </p:cNvSpPr>
          <p:nvPr>
            <p:ph idx="1"/>
          </p:nvPr>
        </p:nvSpPr>
        <p:spPr bwMode="auto">
          <a:xfrm>
            <a:off x="76200" y="4495800"/>
            <a:ext cx="8991600" cy="2286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000" b="1" smtClean="0">
                <a:solidFill>
                  <a:schemeClr val="bg1"/>
                </a:solidFill>
                <a:latin typeface="Times New Roman" pitchFamily="18" charset="0"/>
                <a:cs typeface="Times New Roman" pitchFamily="18" charset="0"/>
              </a:rPr>
              <a:t>Forests and other vegetated landcover provide an ecosystem service in the form of soil retention, or, mitigation of soil erosion. (that is reduced by fire)</a:t>
            </a:r>
          </a:p>
          <a:p>
            <a:pPr eaLnBrk="1" hangingPunct="1">
              <a:lnSpc>
                <a:spcPct val="90000"/>
              </a:lnSpc>
            </a:pPr>
            <a:endParaRPr lang="en-US" sz="2000" b="1" smtClean="0">
              <a:solidFill>
                <a:schemeClr val="bg1"/>
              </a:solidFill>
            </a:endParaRPr>
          </a:p>
          <a:p>
            <a:pPr eaLnBrk="1" hangingPunct="1">
              <a:lnSpc>
                <a:spcPct val="90000"/>
              </a:lnSpc>
            </a:pPr>
            <a:r>
              <a:rPr lang="en-US" sz="1800" smtClean="0">
                <a:solidFill>
                  <a:schemeClr val="bg1"/>
                </a:solidFill>
              </a:rPr>
              <a:t>				      </a:t>
            </a:r>
            <a:r>
              <a:rPr lang="en-US" sz="1800" b="1" smtClean="0">
                <a:solidFill>
                  <a:srgbClr val="FFC000"/>
                </a:solidFill>
                <a:latin typeface="Times New Roman" pitchFamily="18" charset="0"/>
                <a:cs typeface="Times New Roman" pitchFamily="18" charset="0"/>
              </a:rPr>
              <a:t>Q1: </a:t>
            </a:r>
            <a:r>
              <a:rPr lang="en-US" sz="1800" b="1" i="1" smtClean="0">
                <a:solidFill>
                  <a:srgbClr val="FFC000"/>
                </a:solidFill>
                <a:latin typeface="Times New Roman" pitchFamily="18" charset="0"/>
                <a:cs typeface="Times New Roman" pitchFamily="18" charset="0"/>
              </a:rPr>
              <a:t>How might ‘where’ this service is provided influence the ‘value’  							of the service provided?</a:t>
            </a:r>
          </a:p>
          <a:p>
            <a:pPr eaLnBrk="1" hangingPunct="1">
              <a:lnSpc>
                <a:spcPct val="90000"/>
              </a:lnSpc>
            </a:pPr>
            <a:endParaRPr lang="en-US" sz="1800" i="1" smtClean="0">
              <a:solidFill>
                <a:schemeClr val="bg1"/>
              </a:solidFill>
            </a:endParaRPr>
          </a:p>
          <a:p>
            <a:pPr eaLnBrk="1" hangingPunct="1">
              <a:lnSpc>
                <a:spcPct val="90000"/>
              </a:lnSpc>
            </a:pPr>
            <a:r>
              <a:rPr lang="en-US" sz="1800" smtClean="0">
                <a:solidFill>
                  <a:schemeClr val="bg1"/>
                </a:solidFill>
              </a:rPr>
              <a:t>					    </a:t>
            </a:r>
            <a:r>
              <a:rPr lang="en-US" sz="1800" b="1" smtClean="0">
                <a:solidFill>
                  <a:srgbClr val="FFC000"/>
                </a:solidFill>
                <a:latin typeface="Times New Roman" pitchFamily="18" charset="0"/>
                <a:cs typeface="Times New Roman" pitchFamily="18" charset="0"/>
              </a:rPr>
              <a:t>Q2: </a:t>
            </a:r>
            <a:r>
              <a:rPr lang="en-US" sz="1800" b="1" i="1" smtClean="0">
                <a:solidFill>
                  <a:srgbClr val="FFC000"/>
                </a:solidFill>
                <a:latin typeface="Times New Roman" pitchFamily="18" charset="0"/>
                <a:cs typeface="Times New Roman" pitchFamily="18" charset="0"/>
              </a:rPr>
              <a:t>How might ‘the size of the burned patch’ influence the ‘value’ of 						            the service provided?</a:t>
            </a:r>
          </a:p>
          <a:p>
            <a:endParaRPr lang="en-US" smtClean="0"/>
          </a:p>
        </p:txBody>
      </p:sp>
      <p:pic>
        <p:nvPicPr>
          <p:cNvPr id="20484" name="Picture 4" descr="Slopes northeast of Sage Ranch, September 26, 2005 (T-2)"/>
          <p:cNvPicPr>
            <a:picLocks noChangeAspect="1" noChangeArrowheads="1"/>
          </p:cNvPicPr>
          <p:nvPr/>
        </p:nvPicPr>
        <p:blipFill>
          <a:blip r:embed="rId2" cstate="print"/>
          <a:srcRect/>
          <a:stretch>
            <a:fillRect/>
          </a:stretch>
        </p:blipFill>
        <p:spPr bwMode="auto">
          <a:xfrm>
            <a:off x="304800" y="1295400"/>
            <a:ext cx="4038600" cy="2514600"/>
          </a:xfrm>
          <a:prstGeom prst="rect">
            <a:avLst/>
          </a:prstGeom>
          <a:noFill/>
          <a:ln w="9525">
            <a:noFill/>
            <a:miter lim="800000"/>
            <a:headEnd/>
            <a:tailEnd/>
          </a:ln>
        </p:spPr>
      </p:pic>
      <p:pic>
        <p:nvPicPr>
          <p:cNvPr id="20485" name="Picture 5" descr="Slopes northeast of Sage Ranch, October 12, 2005 (T+14)"/>
          <p:cNvPicPr>
            <a:picLocks noChangeAspect="1" noChangeArrowheads="1"/>
          </p:cNvPicPr>
          <p:nvPr/>
        </p:nvPicPr>
        <p:blipFill>
          <a:blip r:embed="rId3" cstate="print"/>
          <a:srcRect/>
          <a:stretch>
            <a:fillRect/>
          </a:stretch>
        </p:blipFill>
        <p:spPr bwMode="auto">
          <a:xfrm>
            <a:off x="4800600" y="1295400"/>
            <a:ext cx="3962400" cy="2514600"/>
          </a:xfrm>
          <a:prstGeom prst="rect">
            <a:avLst/>
          </a:prstGeom>
          <a:noFill/>
          <a:ln w="9525">
            <a:noFill/>
            <a:miter lim="800000"/>
            <a:headEnd/>
            <a:tailEnd/>
          </a:ln>
        </p:spPr>
      </p:pic>
      <p:sp>
        <p:nvSpPr>
          <p:cNvPr id="20486" name="Text Box 6"/>
          <p:cNvSpPr txBox="1">
            <a:spLocks noChangeArrowheads="1"/>
          </p:cNvSpPr>
          <p:nvPr/>
        </p:nvSpPr>
        <p:spPr bwMode="auto">
          <a:xfrm>
            <a:off x="76200" y="4038600"/>
            <a:ext cx="8786813" cy="400050"/>
          </a:xfrm>
          <a:prstGeom prst="rect">
            <a:avLst/>
          </a:prstGeom>
          <a:noFill/>
          <a:ln w="9525">
            <a:noFill/>
            <a:miter lim="800000"/>
            <a:headEnd/>
            <a:tailEnd/>
          </a:ln>
        </p:spPr>
        <p:txBody>
          <a:bodyPr wrap="none">
            <a:spAutoFit/>
          </a:bodyPr>
          <a:lstStyle/>
          <a:p>
            <a:r>
              <a:rPr lang="en-US" sz="2000" b="1">
                <a:solidFill>
                  <a:srgbClr val="FF0000"/>
                </a:solidFill>
                <a:latin typeface="Cambria" pitchFamily="18" charset="0"/>
              </a:rPr>
              <a:t>Before and After photos northeast of Sage Ranch, Topanga Fire, California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US" sz="4000" b="1" smtClean="0">
                <a:solidFill>
                  <a:srgbClr val="92D050"/>
                </a:solidFill>
                <a:latin typeface="Times New Roman" pitchFamily="18" charset="0"/>
                <a:cs typeface="Times New Roman" pitchFamily="18" charset="0"/>
              </a:rPr>
              <a:t>The Data Story </a:t>
            </a:r>
            <a:br>
              <a:rPr lang="en-US" sz="4000" b="1" smtClean="0">
                <a:solidFill>
                  <a:srgbClr val="92D050"/>
                </a:solidFill>
                <a:latin typeface="Times New Roman" pitchFamily="18" charset="0"/>
                <a:cs typeface="Times New Roman" pitchFamily="18" charset="0"/>
              </a:rPr>
            </a:br>
            <a:r>
              <a:rPr lang="en-US" sz="2400" b="1" smtClean="0">
                <a:solidFill>
                  <a:srgbClr val="92D050"/>
                </a:solidFill>
                <a:latin typeface="Times New Roman" pitchFamily="18" charset="0"/>
                <a:cs typeface="Times New Roman" pitchFamily="18" charset="0"/>
              </a:rPr>
              <a:t>for Valuation of Storm Protection from Coastal Wetlands</a:t>
            </a:r>
            <a:r>
              <a:rPr lang="en-US" sz="3200" b="1" smtClean="0">
                <a:solidFill>
                  <a:srgbClr val="92D050"/>
                </a:solidFill>
                <a:latin typeface="Times New Roman" pitchFamily="18" charset="0"/>
                <a:cs typeface="Times New Roman" pitchFamily="18" charset="0"/>
              </a:rPr>
              <a:t>…</a:t>
            </a:r>
            <a:endParaRPr lang="en-US" sz="2400" smtClean="0">
              <a:solidFill>
                <a:srgbClr val="92D050"/>
              </a:solidFill>
              <a:latin typeface="Times New Roman" pitchFamily="18" charset="0"/>
              <a:cs typeface="Times New Roman" pitchFamily="18" charset="0"/>
            </a:endParaRPr>
          </a:p>
        </p:txBody>
      </p:sp>
      <p:sp>
        <p:nvSpPr>
          <p:cNvPr id="21507" name="Content Placeholder 2"/>
          <p:cNvSpPr>
            <a:spLocks noGrp="1"/>
          </p:cNvSpPr>
          <p:nvPr>
            <p:ph idx="1"/>
          </p:nvPr>
        </p:nvSpPr>
        <p:spPr bwMode="auto">
          <a:xfrm>
            <a:off x="6858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b="1" smtClean="0">
                <a:solidFill>
                  <a:srgbClr val="F6EE86"/>
                </a:solidFill>
                <a:latin typeface="Cambria" pitchFamily="18" charset="0"/>
              </a:rPr>
              <a:t>1) Table of all Hurricanes that hit the U.S. since 1980  	w/ Name, Year, $ Damage, # Dead, etc.  ...</a:t>
            </a:r>
          </a:p>
          <a:p>
            <a:pPr eaLnBrk="1" hangingPunct="1"/>
            <a:endParaRPr lang="en-US" sz="2400" b="1" smtClean="0">
              <a:solidFill>
                <a:srgbClr val="F6EE86"/>
              </a:solidFill>
              <a:latin typeface="Cambria" pitchFamily="18" charset="0"/>
            </a:endParaRPr>
          </a:p>
          <a:p>
            <a:pPr eaLnBrk="1" hangingPunct="1"/>
            <a:r>
              <a:rPr lang="en-US" sz="2400" b="1" smtClean="0">
                <a:solidFill>
                  <a:srgbClr val="F6EE86"/>
                </a:solidFill>
                <a:latin typeface="Cambria" pitchFamily="18" charset="0"/>
              </a:rPr>
              <a:t>2) Shapefile of all the Hurricane Tracks since 1980 	with windspeed, Category, Pressure, Temp</a:t>
            </a:r>
          </a:p>
          <a:p>
            <a:pPr eaLnBrk="1" hangingPunct="1"/>
            <a:endParaRPr lang="en-US" sz="2400" b="1" smtClean="0">
              <a:solidFill>
                <a:srgbClr val="F6EE86"/>
              </a:solidFill>
              <a:latin typeface="Cambria" pitchFamily="18" charset="0"/>
            </a:endParaRPr>
          </a:p>
          <a:p>
            <a:pPr eaLnBrk="1" hangingPunct="1"/>
            <a:r>
              <a:rPr lang="en-US" sz="2400" b="1" smtClean="0">
                <a:solidFill>
                  <a:srgbClr val="F6EE86"/>
                </a:solidFill>
                <a:latin typeface="Cambria" pitchFamily="18" charset="0"/>
              </a:rPr>
              <a:t>3) Population and Nighttime Imagery to obtain 	‘people in swath’ and ‘GDP in swath’ (modeled)</a:t>
            </a:r>
          </a:p>
          <a:p>
            <a:pPr eaLnBrk="1" hangingPunct="1"/>
            <a:endParaRPr lang="en-US" sz="2400" b="1" smtClean="0">
              <a:solidFill>
                <a:srgbClr val="F6EE86"/>
              </a:solidFill>
              <a:latin typeface="Cambria" pitchFamily="18" charset="0"/>
            </a:endParaRPr>
          </a:p>
          <a:p>
            <a:pPr eaLnBrk="1" hangingPunct="1"/>
            <a:r>
              <a:rPr lang="en-US" sz="2400" b="1" smtClean="0">
                <a:solidFill>
                  <a:srgbClr val="F6EE86"/>
                </a:solidFill>
                <a:latin typeface="Cambria" pitchFamily="18" charset="0"/>
              </a:rPr>
              <a:t>4) LandCover (~30 Meter resolution - NLCD) to  obtain 			‘Wetlands’ information</a:t>
            </a:r>
          </a:p>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4000" b="1" smtClean="0">
                <a:solidFill>
                  <a:srgbClr val="92D050"/>
                </a:solidFill>
                <a:latin typeface="Times New Roman" pitchFamily="18" charset="0"/>
                <a:cs typeface="Times New Roman" pitchFamily="18" charset="0"/>
              </a:rPr>
              <a:t>The Damage Table   </a:t>
            </a:r>
            <a:r>
              <a:rPr lang="en-US" sz="2800" b="1" smtClean="0">
                <a:solidFill>
                  <a:srgbClr val="92D050"/>
                </a:solidFill>
                <a:latin typeface="Times New Roman" pitchFamily="18" charset="0"/>
                <a:cs typeface="Times New Roman" pitchFamily="18" charset="0"/>
              </a:rPr>
              <a:t>(N = 34 Hurricanes)</a:t>
            </a:r>
            <a:endParaRPr lang="en-US" sz="4000" smtClean="0">
              <a:solidFill>
                <a:srgbClr val="92D050"/>
              </a:solidFill>
              <a:latin typeface="Times New Roman" pitchFamily="18" charset="0"/>
              <a:cs typeface="Times New Roman" pitchFamily="18" charset="0"/>
            </a:endParaRPr>
          </a:p>
        </p:txBody>
      </p:sp>
      <p:sp>
        <p:nvSpPr>
          <p:cNvPr id="22531" name="Content Placeholder 2"/>
          <p:cNvSpPr>
            <a:spLocks noGrp="1"/>
          </p:cNvSpPr>
          <p:nvPr>
            <p:ph idx="1"/>
          </p:nvPr>
        </p:nvSpPr>
        <p:spPr bwMode="auto">
          <a:xfrm>
            <a:off x="762000" y="6142038"/>
            <a:ext cx="8229600" cy="563562"/>
          </a:xfrm>
          <a:noFill/>
          <a:ln>
            <a:miter lim="800000"/>
            <a:headEnd/>
            <a:tailEnd/>
          </a:ln>
        </p:spPr>
        <p:txBody>
          <a:bodyPr vert="horz" wrap="square" lIns="91440" tIns="45720" rIns="91440" bIns="45720" numCol="1" anchor="t" anchorCtr="0" compatLnSpc="1">
            <a:prstTxWarp prst="textNoShape">
              <a:avLst/>
            </a:prstTxWarp>
          </a:bodyPr>
          <a:lstStyle/>
          <a:p>
            <a:pPr algn="r"/>
            <a:r>
              <a:rPr lang="en-GB" sz="2800" smtClean="0">
                <a:solidFill>
                  <a:schemeClr val="bg1"/>
                </a:solidFill>
              </a:rPr>
              <a:t>Data Source: </a:t>
            </a:r>
            <a:r>
              <a:rPr lang="en-GB" sz="2800" smtClean="0">
                <a:solidFill>
                  <a:schemeClr val="bg1"/>
                </a:solidFill>
                <a:hlinkClick r:id="rId2"/>
              </a:rPr>
              <a:t>www.em-dat.net/index.htm</a:t>
            </a:r>
            <a:r>
              <a:rPr lang="en-GB" sz="2000" smtClean="0">
                <a:solidFill>
                  <a:schemeClr val="bg1"/>
                </a:solidFill>
              </a:rPr>
              <a:t> </a:t>
            </a:r>
            <a:endParaRPr lang="en-US" sz="2400" smtClean="0">
              <a:solidFill>
                <a:schemeClr val="bg1"/>
              </a:solidFill>
            </a:endParaRPr>
          </a:p>
          <a:p>
            <a:endParaRPr lang="en-US" smtClean="0"/>
          </a:p>
        </p:txBody>
      </p:sp>
      <p:pic>
        <p:nvPicPr>
          <p:cNvPr id="6" name="Picture 4"/>
          <p:cNvPicPr>
            <a:picLocks noChangeAspect="1" noChangeArrowheads="1"/>
          </p:cNvPicPr>
          <p:nvPr/>
        </p:nvPicPr>
        <p:blipFill>
          <a:blip r:embed="rId3" cstate="print"/>
          <a:srcRect/>
          <a:stretch>
            <a:fillRect/>
          </a:stretch>
        </p:blipFill>
        <p:spPr bwMode="auto">
          <a:xfrm>
            <a:off x="304800" y="1044575"/>
            <a:ext cx="8458200" cy="5051425"/>
          </a:xfrm>
          <a:prstGeom prst="rect">
            <a:avLst/>
          </a:prstGeom>
          <a:solidFill>
            <a:schemeClr val="bg1">
              <a:lumMod val="95000"/>
            </a:schemeClr>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228600" y="0"/>
            <a:ext cx="8686800" cy="990600"/>
          </a:xfrm>
          <a:noFill/>
          <a:ln>
            <a:miter lim="800000"/>
            <a:headEnd/>
            <a:tailEnd/>
          </a:ln>
        </p:spPr>
        <p:txBody>
          <a:bodyPr vert="horz" wrap="square" lIns="91440" tIns="45720" rIns="91440" bIns="45720" numCol="1" anchor="t" anchorCtr="0" compatLnSpc="1">
            <a:prstTxWarp prst="textNoShape">
              <a:avLst/>
            </a:prstTxWarp>
          </a:bodyPr>
          <a:lstStyle/>
          <a:p>
            <a:r>
              <a:rPr lang="en-US" sz="5400" b="1" smtClean="0">
                <a:solidFill>
                  <a:srgbClr val="92D050"/>
                </a:solidFill>
                <a:latin typeface="Times New Roman" pitchFamily="18" charset="0"/>
                <a:cs typeface="Times New Roman" pitchFamily="18" charset="0"/>
              </a:rPr>
              <a:t>The Storm Tracks </a:t>
            </a:r>
            <a:r>
              <a:rPr lang="en-US" sz="4000" smtClean="0">
                <a:solidFill>
                  <a:srgbClr val="92D050"/>
                </a:solidFill>
                <a:latin typeface="Times New Roman" pitchFamily="18" charset="0"/>
                <a:cs typeface="Times New Roman" pitchFamily="18" charset="0"/>
              </a:rPr>
              <a:t>(N = ~100)</a:t>
            </a:r>
            <a:endParaRPr lang="en-US" sz="5400" smtClean="0">
              <a:solidFill>
                <a:srgbClr val="92D050"/>
              </a:solidFill>
              <a:latin typeface="Times New Roman" pitchFamily="18" charset="0"/>
              <a:cs typeface="Times New Roman" pitchFamily="18" charset="0"/>
            </a:endParaRPr>
          </a:p>
        </p:txBody>
      </p:sp>
      <p:sp>
        <p:nvSpPr>
          <p:cNvPr id="4" name="Rectangle 4"/>
          <p:cNvSpPr txBox="1">
            <a:spLocks noChangeArrowheads="1"/>
          </p:cNvSpPr>
          <p:nvPr/>
        </p:nvSpPr>
        <p:spPr>
          <a:xfrm>
            <a:off x="1752600" y="5410200"/>
            <a:ext cx="7239000" cy="1371600"/>
          </a:xfrm>
          <a:prstGeom prst="rect">
            <a:avLst/>
          </a:prstGeom>
        </p:spPr>
        <p:txBody>
          <a:bodyPr/>
          <a:lstStyle/>
          <a:p>
            <a:pPr marL="342900" indent="-342900" defTabSz="457200" hangingPunct="1">
              <a:lnSpc>
                <a:spcPct val="80000"/>
              </a:lnSpc>
              <a:defRPr/>
            </a:pPr>
            <a:r>
              <a:rPr lang="en-US" b="1" kern="0" dirty="0">
                <a:solidFill>
                  <a:srgbClr val="F6EE86"/>
                </a:solidFill>
                <a:latin typeface="Times New Roman" pitchFamily="18" charset="0"/>
                <a:ea typeface="+mn-ea"/>
                <a:cs typeface="Times New Roman" pitchFamily="18" charset="0"/>
                <a:sym typeface="Helvetica" charset="0"/>
              </a:rPr>
              <a:t>The image above gives one an idea of what the tracks of the Atlantic hurricanes look like when displayed In a Geographic Information System. These are represented as lines and had to be buffered to a width That reasonably approximates the damaging swath of a hurricane. We chose a swath width of 100km. (Data Source:  </a:t>
            </a:r>
            <a:r>
              <a:rPr lang="en-US" sz="2000" b="1" kern="0" dirty="0">
                <a:solidFill>
                  <a:srgbClr val="F6EE86"/>
                </a:solidFill>
                <a:latin typeface="Times New Roman" pitchFamily="18" charset="0"/>
                <a:ea typeface="+mn-ea"/>
                <a:cs typeface="Times New Roman" pitchFamily="18" charset="0"/>
                <a:sym typeface="Helvetica" charset="0"/>
                <a:hlinkClick r:id="rId2"/>
              </a:rPr>
              <a:t>www.grid.unep.ch/data/gnv199.php</a:t>
            </a:r>
            <a:endParaRPr lang="en-US" sz="2000" kern="0" dirty="0">
              <a:solidFill>
                <a:srgbClr val="F6EE86"/>
              </a:solidFill>
              <a:latin typeface="Times New Roman" pitchFamily="18" charset="0"/>
              <a:ea typeface="+mn-ea"/>
              <a:cs typeface="Times New Roman" pitchFamily="18" charset="0"/>
              <a:sym typeface="Helvetica" charset="0"/>
            </a:endParaRPr>
          </a:p>
        </p:txBody>
      </p:sp>
      <p:pic>
        <p:nvPicPr>
          <p:cNvPr id="23556" name="Picture 2"/>
          <p:cNvPicPr>
            <a:picLocks noChangeAspect="1" noChangeArrowheads="1"/>
          </p:cNvPicPr>
          <p:nvPr/>
        </p:nvPicPr>
        <p:blipFill>
          <a:blip r:embed="rId3" cstate="print"/>
          <a:srcRect/>
          <a:stretch>
            <a:fillRect/>
          </a:stretch>
        </p:blipFill>
        <p:spPr bwMode="auto">
          <a:xfrm>
            <a:off x="609600" y="914400"/>
            <a:ext cx="7239000" cy="4416425"/>
          </a:xfrm>
          <a:prstGeom prst="rect">
            <a:avLst/>
          </a:prstGeom>
          <a:noFill/>
          <a:ln w="9525">
            <a:noFill/>
            <a:miter lim="800000"/>
            <a:headEnd/>
            <a:tailEnd/>
          </a:ln>
        </p:spPr>
      </p:pic>
      <p:sp>
        <p:nvSpPr>
          <p:cNvPr id="6" name="Rectangle 5"/>
          <p:cNvSpPr/>
          <p:nvPr/>
        </p:nvSpPr>
        <p:spPr>
          <a:xfrm>
            <a:off x="838200" y="1143000"/>
            <a:ext cx="3676650" cy="369888"/>
          </a:xfrm>
          <a:prstGeom prst="rect">
            <a:avLst/>
          </a:prstGeom>
        </p:spPr>
        <p:txBody>
          <a:bodyPr wrap="none">
            <a:spAutoFit/>
          </a:bodyPr>
          <a:lstStyle/>
          <a:p>
            <a:pPr>
              <a:defRPr/>
            </a:pPr>
            <a:r>
              <a:rPr lang="en-US" b="1" dirty="0">
                <a:solidFill>
                  <a:schemeClr val="accent6"/>
                </a:solidFill>
              </a:rPr>
              <a:t>The Flying Spaghetti Monster </a:t>
            </a:r>
            <a:r>
              <a:rPr lang="en-US" b="1" dirty="0">
                <a:solidFill>
                  <a:schemeClr val="accent6"/>
                </a:solidFill>
                <a:sym typeface="Wingdings" pitchFamily="2" charset="2"/>
              </a:rPr>
              <a:t></a:t>
            </a:r>
            <a:endParaRPr lang="en-US" b="1" dirty="0">
              <a:solidFill>
                <a:schemeClr val="accent6"/>
              </a:solidFill>
            </a:endParaRPr>
          </a:p>
        </p:txBody>
      </p:sp>
      <p:sp>
        <p:nvSpPr>
          <p:cNvPr id="7" name="Rectangle 6"/>
          <p:cNvSpPr/>
          <p:nvPr/>
        </p:nvSpPr>
        <p:spPr>
          <a:xfrm>
            <a:off x="762000" y="4267200"/>
            <a:ext cx="6858000" cy="923925"/>
          </a:xfrm>
          <a:prstGeom prst="rect">
            <a:avLst/>
          </a:prstGeom>
        </p:spPr>
        <p:txBody>
          <a:bodyPr>
            <a:spAutoFit/>
          </a:bodyPr>
          <a:lstStyle/>
          <a:p>
            <a:pPr>
              <a:defRPr/>
            </a:pPr>
            <a:r>
              <a:rPr lang="en-US" b="1" dirty="0">
                <a:solidFill>
                  <a:schemeClr val="accent6"/>
                </a:solidFill>
              </a:rPr>
              <a:t>Note:</a:t>
            </a:r>
          </a:p>
          <a:p>
            <a:pPr>
              <a:defRPr/>
            </a:pPr>
            <a:r>
              <a:rPr lang="en-US" b="1" dirty="0">
                <a:solidFill>
                  <a:schemeClr val="accent6"/>
                </a:solidFill>
              </a:rPr>
              <a:t>Each Storm Track consists of smaller sections Which have </a:t>
            </a:r>
          </a:p>
          <a:p>
            <a:pPr>
              <a:defRPr/>
            </a:pPr>
            <a:r>
              <a:rPr lang="en-US" b="1" dirty="0">
                <a:solidFill>
                  <a:schemeClr val="accent6"/>
                </a:solidFill>
              </a:rPr>
              <a:t>Category, </a:t>
            </a:r>
            <a:r>
              <a:rPr lang="en-US" b="1" dirty="0" err="1">
                <a:solidFill>
                  <a:schemeClr val="accent6"/>
                </a:solidFill>
              </a:rPr>
              <a:t>Windspeed</a:t>
            </a:r>
            <a:r>
              <a:rPr lang="en-US" b="1" dirty="0">
                <a:solidFill>
                  <a:schemeClr val="accent6"/>
                </a:solidFill>
              </a:rPr>
              <a:t>, Temp &amp; Pressure Attributes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45719" tIns="45719" rIns="45719" bIns="45719" numCol="1" anchor="t"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Arial" pitchFamily="34" charset="0"/>
            <a:cs typeface="Arial" pitchFamily="34" charset="0"/>
            <a:sym typeface="Arial" pitchFamily="34"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1690</Words>
  <Application>Microsoft Office PowerPoint</Application>
  <PresentationFormat>On-screen Show (4:3)</PresentationFormat>
  <Paragraphs>267</Paragraphs>
  <Slides>33</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3" baseType="lpstr">
      <vt:lpstr>Arial</vt:lpstr>
      <vt:lpstr>Helvetica</vt:lpstr>
      <vt:lpstr>Avenir</vt:lpstr>
      <vt:lpstr>Times New Roman</vt:lpstr>
      <vt:lpstr>Wingdings</vt:lpstr>
      <vt:lpstr>Cambria</vt:lpstr>
      <vt:lpstr>Albertus Extra Bold</vt:lpstr>
      <vt:lpstr>Office Theme</vt:lpstr>
      <vt:lpstr>1_Office Theme</vt:lpstr>
      <vt:lpstr>Microsoft Office Excel Worksheet</vt:lpstr>
      <vt:lpstr>Slide 1</vt:lpstr>
      <vt:lpstr>Some ES Valuation Background</vt:lpstr>
      <vt:lpstr>What are Ecosystem Services?</vt:lpstr>
      <vt:lpstr>Criticism of the 1997 Nature Paper</vt:lpstr>
      <vt:lpstr>Economic Valuation of an Ecosystem Service: Storm protection services provided by coastal wetlands</vt:lpstr>
      <vt:lpstr>‘Geography’ or ‘Why Space Matters?’: Spatially Explicit Valuation of Ecosystem Services</vt:lpstr>
      <vt:lpstr>The Data Story  for Valuation of Storm Protection from Coastal Wetlands…</vt:lpstr>
      <vt:lpstr>The Damage Table   (N = 34 Hurricanes)</vt:lpstr>
      <vt:lpstr>The Storm Tracks (N = ~100)</vt:lpstr>
      <vt:lpstr>Buffer Existing Storms to 100 km (50 km per side) and Match to Damage Table (N=34)</vt:lpstr>
      <vt:lpstr>Fleshing out the Table: 1) Population in Swath</vt:lpstr>
      <vt:lpstr>Fleshing out the Table: 2) GDP in Swath</vt:lpstr>
      <vt:lpstr>Fleshing out the table: 3) Wetlands in Swath</vt:lpstr>
      <vt:lpstr>Regression Analysis  ln (TDi /GDPi)= a + b1 ln(gi) + b2 ln(wi) + ui  </vt:lpstr>
      <vt:lpstr>The Aggregate Conclusion</vt:lpstr>
      <vt:lpstr>Increased interest in Ecosystem Services and their valuation</vt:lpstr>
      <vt:lpstr>Slide 17</vt:lpstr>
      <vt:lpstr>The Summarizing Table</vt:lpstr>
      <vt:lpstr>Changes in the Global Value of Ecosystem Services  New Total Global Value for Ecosystem Services:                    $125 Trillion / year  Currently Global GDP is  $ 85 Trillion      Losses since 1997 amount to a reduced     annual flow of $20.2 Trillion / year</vt:lpstr>
      <vt:lpstr>Is this a market failure?</vt:lpstr>
      <vt:lpstr>Adam Smith, Free Markets,  and  Neo-Liberal Ideology </vt:lpstr>
      <vt:lpstr>The Most Dangerous Myth?</vt:lpstr>
      <vt:lpstr>Free Markets will not . . . .</vt:lpstr>
      <vt:lpstr>Market Failures Matter</vt:lpstr>
      <vt:lpstr>Is Climate Change a Market Failure?</vt:lpstr>
      <vt:lpstr>Ecological Economics Paradigm</vt:lpstr>
      <vt:lpstr>A Tale of Two Paradigms</vt:lpstr>
      <vt:lpstr>Free Markets willnot:</vt:lpstr>
      <vt:lpstr>The Dollar Cost to replace bee pollination services would be Significant and Essential</vt:lpstr>
      <vt:lpstr>What’s Wrong With The  Neo-Classical Economic Paradigm? </vt:lpstr>
      <vt:lpstr>BEE EXTINCTION is a ‘Win’ – ‘Win’ – ‘Win’ triple bottom line economic policy.</vt:lpstr>
      <vt:lpstr>Is the prevailing economic  world view working for us?</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 Sutton</dc:creator>
  <cp:lastModifiedBy>Temp</cp:lastModifiedBy>
  <cp:revision>218</cp:revision>
  <dcterms:modified xsi:type="dcterms:W3CDTF">2014-09-16T14:42:14Z</dcterms:modified>
</cp:coreProperties>
</file>