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9260800" cy="36576000"/>
  <p:notesSz cx="29117925" cy="37441188"/>
  <p:defaultTextStyle>
    <a:defPPr>
      <a:defRPr lang="en-US"/>
    </a:defPPr>
    <a:lvl1pPr marL="0" algn="l" defTabSz="3759705" rtl="0" eaLnBrk="1" latinLnBrk="0" hangingPunct="1">
      <a:defRPr sz="7400" kern="1200">
        <a:solidFill>
          <a:schemeClr val="tx1"/>
        </a:solidFill>
        <a:latin typeface="+mn-lt"/>
        <a:ea typeface="+mn-ea"/>
        <a:cs typeface="+mn-cs"/>
      </a:defRPr>
    </a:lvl1pPr>
    <a:lvl2pPr marL="1879848" algn="l" defTabSz="3759705" rtl="0" eaLnBrk="1" latinLnBrk="0" hangingPunct="1">
      <a:defRPr sz="7400" kern="1200">
        <a:solidFill>
          <a:schemeClr val="tx1"/>
        </a:solidFill>
        <a:latin typeface="+mn-lt"/>
        <a:ea typeface="+mn-ea"/>
        <a:cs typeface="+mn-cs"/>
      </a:defRPr>
    </a:lvl2pPr>
    <a:lvl3pPr marL="3759705" algn="l" defTabSz="3759705" rtl="0" eaLnBrk="1" latinLnBrk="0" hangingPunct="1">
      <a:defRPr sz="7400" kern="1200">
        <a:solidFill>
          <a:schemeClr val="tx1"/>
        </a:solidFill>
        <a:latin typeface="+mn-lt"/>
        <a:ea typeface="+mn-ea"/>
        <a:cs typeface="+mn-cs"/>
      </a:defRPr>
    </a:lvl3pPr>
    <a:lvl4pPr marL="5639552" algn="l" defTabSz="3759705" rtl="0" eaLnBrk="1" latinLnBrk="0" hangingPunct="1">
      <a:defRPr sz="7400" kern="1200">
        <a:solidFill>
          <a:schemeClr val="tx1"/>
        </a:solidFill>
        <a:latin typeface="+mn-lt"/>
        <a:ea typeface="+mn-ea"/>
        <a:cs typeface="+mn-cs"/>
      </a:defRPr>
    </a:lvl4pPr>
    <a:lvl5pPr marL="7519409" algn="l" defTabSz="3759705" rtl="0" eaLnBrk="1" latinLnBrk="0" hangingPunct="1">
      <a:defRPr sz="7400" kern="1200">
        <a:solidFill>
          <a:schemeClr val="tx1"/>
        </a:solidFill>
        <a:latin typeface="+mn-lt"/>
        <a:ea typeface="+mn-ea"/>
        <a:cs typeface="+mn-cs"/>
      </a:defRPr>
    </a:lvl5pPr>
    <a:lvl6pPr marL="9399257" algn="l" defTabSz="3759705" rtl="0" eaLnBrk="1" latinLnBrk="0" hangingPunct="1">
      <a:defRPr sz="7400" kern="1200">
        <a:solidFill>
          <a:schemeClr val="tx1"/>
        </a:solidFill>
        <a:latin typeface="+mn-lt"/>
        <a:ea typeface="+mn-ea"/>
        <a:cs typeface="+mn-cs"/>
      </a:defRPr>
    </a:lvl6pPr>
    <a:lvl7pPr marL="11279114" algn="l" defTabSz="3759705" rtl="0" eaLnBrk="1" latinLnBrk="0" hangingPunct="1">
      <a:defRPr sz="7400" kern="1200">
        <a:solidFill>
          <a:schemeClr val="tx1"/>
        </a:solidFill>
        <a:latin typeface="+mn-lt"/>
        <a:ea typeface="+mn-ea"/>
        <a:cs typeface="+mn-cs"/>
      </a:defRPr>
    </a:lvl7pPr>
    <a:lvl8pPr marL="13158962" algn="l" defTabSz="3759705" rtl="0" eaLnBrk="1" latinLnBrk="0" hangingPunct="1">
      <a:defRPr sz="7400" kern="1200">
        <a:solidFill>
          <a:schemeClr val="tx1"/>
        </a:solidFill>
        <a:latin typeface="+mn-lt"/>
        <a:ea typeface="+mn-ea"/>
        <a:cs typeface="+mn-cs"/>
      </a:defRPr>
    </a:lvl8pPr>
    <a:lvl9pPr marL="15038814" algn="l" defTabSz="3759705"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 d="100"/>
          <a:sy n="18" d="100"/>
        </p:scale>
        <p:origin x="-1506" y="-216"/>
      </p:cViewPr>
      <p:guideLst>
        <p:guide orient="horz" pos="11520"/>
        <p:guide pos="921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11362280"/>
            <a:ext cx="24871680" cy="7840134"/>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9120" y="20726400"/>
            <a:ext cx="20482560" cy="9347200"/>
          </a:xfrm>
        </p:spPr>
        <p:txBody>
          <a:bodyPr/>
          <a:lstStyle>
            <a:lvl1pPr marL="0" indent="0" algn="ctr">
              <a:buNone/>
              <a:defRPr>
                <a:solidFill>
                  <a:schemeClr val="tx1">
                    <a:tint val="75000"/>
                  </a:schemeClr>
                </a:solidFill>
              </a:defRPr>
            </a:lvl1pPr>
            <a:lvl2pPr marL="1879848" indent="0" algn="ctr">
              <a:buNone/>
              <a:defRPr>
                <a:solidFill>
                  <a:schemeClr val="tx1">
                    <a:tint val="75000"/>
                  </a:schemeClr>
                </a:solidFill>
              </a:defRPr>
            </a:lvl2pPr>
            <a:lvl3pPr marL="3759705" indent="0" algn="ctr">
              <a:buNone/>
              <a:defRPr>
                <a:solidFill>
                  <a:schemeClr val="tx1">
                    <a:tint val="75000"/>
                  </a:schemeClr>
                </a:solidFill>
              </a:defRPr>
            </a:lvl3pPr>
            <a:lvl4pPr marL="5639552" indent="0" algn="ctr">
              <a:buNone/>
              <a:defRPr>
                <a:solidFill>
                  <a:schemeClr val="tx1">
                    <a:tint val="75000"/>
                  </a:schemeClr>
                </a:solidFill>
              </a:defRPr>
            </a:lvl4pPr>
            <a:lvl5pPr marL="7519409" indent="0" algn="ctr">
              <a:buNone/>
              <a:defRPr>
                <a:solidFill>
                  <a:schemeClr val="tx1">
                    <a:tint val="75000"/>
                  </a:schemeClr>
                </a:solidFill>
              </a:defRPr>
            </a:lvl5pPr>
            <a:lvl6pPr marL="9399257" indent="0" algn="ctr">
              <a:buNone/>
              <a:defRPr>
                <a:solidFill>
                  <a:schemeClr val="tx1">
                    <a:tint val="75000"/>
                  </a:schemeClr>
                </a:solidFill>
              </a:defRPr>
            </a:lvl6pPr>
            <a:lvl7pPr marL="11279114" indent="0" algn="ctr">
              <a:buNone/>
              <a:defRPr>
                <a:solidFill>
                  <a:schemeClr val="tx1">
                    <a:tint val="75000"/>
                  </a:schemeClr>
                </a:solidFill>
              </a:defRPr>
            </a:lvl7pPr>
            <a:lvl8pPr marL="13158962" indent="0" algn="ctr">
              <a:buNone/>
              <a:defRPr>
                <a:solidFill>
                  <a:schemeClr val="tx1">
                    <a:tint val="75000"/>
                  </a:schemeClr>
                </a:solidFill>
              </a:defRPr>
            </a:lvl8pPr>
            <a:lvl9pPr marL="150388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14080" y="1464749"/>
            <a:ext cx="6583680" cy="312081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3040" y="1464749"/>
            <a:ext cx="19263360" cy="31208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23503469"/>
            <a:ext cx="24871680" cy="7264400"/>
          </a:xfrm>
        </p:spPr>
        <p:txBody>
          <a:bodyPr anchor="t"/>
          <a:lstStyle>
            <a:lvl1pPr algn="l">
              <a:defRPr sz="164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1" y="15502483"/>
            <a:ext cx="24871680" cy="8000997"/>
          </a:xfrm>
        </p:spPr>
        <p:txBody>
          <a:bodyPr anchor="b"/>
          <a:lstStyle>
            <a:lvl1pPr marL="0" indent="0">
              <a:buNone/>
              <a:defRPr sz="8200">
                <a:solidFill>
                  <a:schemeClr val="tx1">
                    <a:tint val="75000"/>
                  </a:schemeClr>
                </a:solidFill>
              </a:defRPr>
            </a:lvl1pPr>
            <a:lvl2pPr marL="1879848" indent="0">
              <a:buNone/>
              <a:defRPr sz="7400">
                <a:solidFill>
                  <a:schemeClr val="tx1">
                    <a:tint val="75000"/>
                  </a:schemeClr>
                </a:solidFill>
              </a:defRPr>
            </a:lvl2pPr>
            <a:lvl3pPr marL="3759705" indent="0">
              <a:buNone/>
              <a:defRPr sz="6600">
                <a:solidFill>
                  <a:schemeClr val="tx1">
                    <a:tint val="75000"/>
                  </a:schemeClr>
                </a:solidFill>
              </a:defRPr>
            </a:lvl3pPr>
            <a:lvl4pPr marL="5639552" indent="0">
              <a:buNone/>
              <a:defRPr sz="5700">
                <a:solidFill>
                  <a:schemeClr val="tx1">
                    <a:tint val="75000"/>
                  </a:schemeClr>
                </a:solidFill>
              </a:defRPr>
            </a:lvl4pPr>
            <a:lvl5pPr marL="7519409" indent="0">
              <a:buNone/>
              <a:defRPr sz="5700">
                <a:solidFill>
                  <a:schemeClr val="tx1">
                    <a:tint val="75000"/>
                  </a:schemeClr>
                </a:solidFill>
              </a:defRPr>
            </a:lvl5pPr>
            <a:lvl6pPr marL="9399257" indent="0">
              <a:buNone/>
              <a:defRPr sz="5700">
                <a:solidFill>
                  <a:schemeClr val="tx1">
                    <a:tint val="75000"/>
                  </a:schemeClr>
                </a:solidFill>
              </a:defRPr>
            </a:lvl6pPr>
            <a:lvl7pPr marL="11279114" indent="0">
              <a:buNone/>
              <a:defRPr sz="5700">
                <a:solidFill>
                  <a:schemeClr val="tx1">
                    <a:tint val="75000"/>
                  </a:schemeClr>
                </a:solidFill>
              </a:defRPr>
            </a:lvl7pPr>
            <a:lvl8pPr marL="13158962" indent="0">
              <a:buNone/>
              <a:defRPr sz="5700">
                <a:solidFill>
                  <a:schemeClr val="tx1">
                    <a:tint val="75000"/>
                  </a:schemeClr>
                </a:solidFill>
              </a:defRPr>
            </a:lvl8pPr>
            <a:lvl9pPr marL="15038814"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3040" y="8534414"/>
            <a:ext cx="12923520" cy="241384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874240" y="8534414"/>
            <a:ext cx="12923520" cy="241384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044" y="8187269"/>
            <a:ext cx="12928601" cy="3412064"/>
          </a:xfrm>
        </p:spPr>
        <p:txBody>
          <a:bodyPr anchor="b"/>
          <a:lstStyle>
            <a:lvl1pPr marL="0" indent="0">
              <a:buNone/>
              <a:defRPr sz="9900" b="1"/>
            </a:lvl1pPr>
            <a:lvl2pPr marL="1879848" indent="0">
              <a:buNone/>
              <a:defRPr sz="8200" b="1"/>
            </a:lvl2pPr>
            <a:lvl3pPr marL="3759705" indent="0">
              <a:buNone/>
              <a:defRPr sz="7400" b="1"/>
            </a:lvl3pPr>
            <a:lvl4pPr marL="5639552" indent="0">
              <a:buNone/>
              <a:defRPr sz="6600" b="1"/>
            </a:lvl4pPr>
            <a:lvl5pPr marL="7519409" indent="0">
              <a:buNone/>
              <a:defRPr sz="6600" b="1"/>
            </a:lvl5pPr>
            <a:lvl6pPr marL="9399257" indent="0">
              <a:buNone/>
              <a:defRPr sz="6600" b="1"/>
            </a:lvl6pPr>
            <a:lvl7pPr marL="11279114" indent="0">
              <a:buNone/>
              <a:defRPr sz="6600" b="1"/>
            </a:lvl7pPr>
            <a:lvl8pPr marL="13158962" indent="0">
              <a:buNone/>
              <a:defRPr sz="6600" b="1"/>
            </a:lvl8pPr>
            <a:lvl9pPr marL="15038814"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463044" y="11599333"/>
            <a:ext cx="12928601"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089" y="8187269"/>
            <a:ext cx="12933680" cy="3412064"/>
          </a:xfrm>
        </p:spPr>
        <p:txBody>
          <a:bodyPr anchor="b"/>
          <a:lstStyle>
            <a:lvl1pPr marL="0" indent="0">
              <a:buNone/>
              <a:defRPr sz="9900" b="1"/>
            </a:lvl1pPr>
            <a:lvl2pPr marL="1879848" indent="0">
              <a:buNone/>
              <a:defRPr sz="8200" b="1"/>
            </a:lvl2pPr>
            <a:lvl3pPr marL="3759705" indent="0">
              <a:buNone/>
              <a:defRPr sz="7400" b="1"/>
            </a:lvl3pPr>
            <a:lvl4pPr marL="5639552" indent="0">
              <a:buNone/>
              <a:defRPr sz="6600" b="1"/>
            </a:lvl4pPr>
            <a:lvl5pPr marL="7519409" indent="0">
              <a:buNone/>
              <a:defRPr sz="6600" b="1"/>
            </a:lvl5pPr>
            <a:lvl6pPr marL="9399257" indent="0">
              <a:buNone/>
              <a:defRPr sz="6600" b="1"/>
            </a:lvl6pPr>
            <a:lvl7pPr marL="11279114" indent="0">
              <a:buNone/>
              <a:defRPr sz="6600" b="1"/>
            </a:lvl7pPr>
            <a:lvl8pPr marL="13158962" indent="0">
              <a:buNone/>
              <a:defRPr sz="6600" b="1"/>
            </a:lvl8pPr>
            <a:lvl9pPr marL="15038814"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4864089" y="11599333"/>
            <a:ext cx="12933680"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5" y="1456266"/>
            <a:ext cx="9626601" cy="619760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1440165" y="1456280"/>
            <a:ext cx="16357603" cy="31216603"/>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045" y="7653880"/>
            <a:ext cx="9626601" cy="25019003"/>
          </a:xfrm>
        </p:spPr>
        <p:txBody>
          <a:bodyPr/>
          <a:lstStyle>
            <a:lvl1pPr marL="0" indent="0">
              <a:buNone/>
              <a:defRPr sz="5700"/>
            </a:lvl1pPr>
            <a:lvl2pPr marL="1879848" indent="0">
              <a:buNone/>
              <a:defRPr sz="4900"/>
            </a:lvl2pPr>
            <a:lvl3pPr marL="3759705" indent="0">
              <a:buNone/>
              <a:defRPr sz="4200"/>
            </a:lvl3pPr>
            <a:lvl4pPr marL="5639552" indent="0">
              <a:buNone/>
              <a:defRPr sz="3700"/>
            </a:lvl4pPr>
            <a:lvl5pPr marL="7519409" indent="0">
              <a:buNone/>
              <a:defRPr sz="3700"/>
            </a:lvl5pPr>
            <a:lvl6pPr marL="9399257" indent="0">
              <a:buNone/>
              <a:defRPr sz="3700"/>
            </a:lvl6pPr>
            <a:lvl7pPr marL="11279114" indent="0">
              <a:buNone/>
              <a:defRPr sz="3700"/>
            </a:lvl7pPr>
            <a:lvl8pPr marL="13158962" indent="0">
              <a:buNone/>
              <a:defRPr sz="3700"/>
            </a:lvl8pPr>
            <a:lvl9pPr marL="15038814"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321" y="25603200"/>
            <a:ext cx="17556480" cy="3022603"/>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5735321" y="3268134"/>
            <a:ext cx="17556480" cy="21945600"/>
          </a:xfrm>
        </p:spPr>
        <p:txBody>
          <a:bodyPr/>
          <a:lstStyle>
            <a:lvl1pPr marL="0" indent="0">
              <a:buNone/>
              <a:defRPr sz="13200"/>
            </a:lvl1pPr>
            <a:lvl2pPr marL="1879848" indent="0">
              <a:buNone/>
              <a:defRPr sz="11500"/>
            </a:lvl2pPr>
            <a:lvl3pPr marL="3759705" indent="0">
              <a:buNone/>
              <a:defRPr sz="9900"/>
            </a:lvl3pPr>
            <a:lvl4pPr marL="5639552" indent="0">
              <a:buNone/>
              <a:defRPr sz="8200"/>
            </a:lvl4pPr>
            <a:lvl5pPr marL="7519409" indent="0">
              <a:buNone/>
              <a:defRPr sz="8200"/>
            </a:lvl5pPr>
            <a:lvl6pPr marL="9399257" indent="0">
              <a:buNone/>
              <a:defRPr sz="8200"/>
            </a:lvl6pPr>
            <a:lvl7pPr marL="11279114" indent="0">
              <a:buNone/>
              <a:defRPr sz="8200"/>
            </a:lvl7pPr>
            <a:lvl8pPr marL="13158962" indent="0">
              <a:buNone/>
              <a:defRPr sz="8200"/>
            </a:lvl8pPr>
            <a:lvl9pPr marL="15038814" indent="0">
              <a:buNone/>
              <a:defRPr sz="8200"/>
            </a:lvl9pPr>
          </a:lstStyle>
          <a:p>
            <a:endParaRPr lang="en-US"/>
          </a:p>
        </p:txBody>
      </p:sp>
      <p:sp>
        <p:nvSpPr>
          <p:cNvPr id="4" name="Text Placeholder 3"/>
          <p:cNvSpPr>
            <a:spLocks noGrp="1"/>
          </p:cNvSpPr>
          <p:nvPr>
            <p:ph type="body" sz="half" idx="2"/>
          </p:nvPr>
        </p:nvSpPr>
        <p:spPr>
          <a:xfrm>
            <a:off x="5735321" y="28625803"/>
            <a:ext cx="17556480" cy="4292597"/>
          </a:xfrm>
        </p:spPr>
        <p:txBody>
          <a:bodyPr/>
          <a:lstStyle>
            <a:lvl1pPr marL="0" indent="0">
              <a:buNone/>
              <a:defRPr sz="5700"/>
            </a:lvl1pPr>
            <a:lvl2pPr marL="1879848" indent="0">
              <a:buNone/>
              <a:defRPr sz="4900"/>
            </a:lvl2pPr>
            <a:lvl3pPr marL="3759705" indent="0">
              <a:buNone/>
              <a:defRPr sz="4200"/>
            </a:lvl3pPr>
            <a:lvl4pPr marL="5639552" indent="0">
              <a:buNone/>
              <a:defRPr sz="3700"/>
            </a:lvl4pPr>
            <a:lvl5pPr marL="7519409" indent="0">
              <a:buNone/>
              <a:defRPr sz="3700"/>
            </a:lvl5pPr>
            <a:lvl6pPr marL="9399257" indent="0">
              <a:buNone/>
              <a:defRPr sz="3700"/>
            </a:lvl6pPr>
            <a:lvl7pPr marL="11279114" indent="0">
              <a:buNone/>
              <a:defRPr sz="3700"/>
            </a:lvl7pPr>
            <a:lvl8pPr marL="13158962" indent="0">
              <a:buNone/>
              <a:defRPr sz="3700"/>
            </a:lvl8pPr>
            <a:lvl9pPr marL="15038814"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B51DA-A57F-424D-9787-346269857378}" type="datetimeFigureOut">
              <a:rPr lang="en-US" smtClean="0"/>
              <a:pPr/>
              <a:t>11/18/2009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0B9E0-4302-4CA6-B02B-FCCB349725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1464736"/>
            <a:ext cx="26334720" cy="6096000"/>
          </a:xfrm>
          <a:prstGeom prst="rect">
            <a:avLst/>
          </a:prstGeom>
        </p:spPr>
        <p:txBody>
          <a:bodyPr vert="horz" lIns="375969" tIns="187989" rIns="375969" bIns="1879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3040" y="8534414"/>
            <a:ext cx="26334720" cy="24138469"/>
          </a:xfrm>
          <a:prstGeom prst="rect">
            <a:avLst/>
          </a:prstGeom>
        </p:spPr>
        <p:txBody>
          <a:bodyPr vert="horz" lIns="375969" tIns="187989" rIns="375969" bIns="1879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63040" y="33900547"/>
            <a:ext cx="6827520" cy="1947334"/>
          </a:xfrm>
          <a:prstGeom prst="rect">
            <a:avLst/>
          </a:prstGeom>
        </p:spPr>
        <p:txBody>
          <a:bodyPr vert="horz" lIns="375969" tIns="187989" rIns="375969" bIns="187989" rtlCol="0" anchor="ctr"/>
          <a:lstStyle>
            <a:lvl1pPr algn="l">
              <a:defRPr sz="4900">
                <a:solidFill>
                  <a:schemeClr val="tx1">
                    <a:tint val="75000"/>
                  </a:schemeClr>
                </a:solidFill>
              </a:defRPr>
            </a:lvl1pPr>
          </a:lstStyle>
          <a:p>
            <a:fld id="{5DAB51DA-A57F-424D-9787-346269857378}" type="datetimeFigureOut">
              <a:rPr lang="en-US" smtClean="0"/>
              <a:pPr/>
              <a:t>11/18/2009</a:t>
            </a:fld>
            <a:endParaRPr lang="en-US"/>
          </a:p>
        </p:txBody>
      </p:sp>
      <p:sp>
        <p:nvSpPr>
          <p:cNvPr id="5" name="Footer Placeholder 4"/>
          <p:cNvSpPr>
            <a:spLocks noGrp="1"/>
          </p:cNvSpPr>
          <p:nvPr>
            <p:ph type="ftr" sz="quarter" idx="3"/>
          </p:nvPr>
        </p:nvSpPr>
        <p:spPr>
          <a:xfrm>
            <a:off x="9997440" y="33900547"/>
            <a:ext cx="9265920" cy="1947334"/>
          </a:xfrm>
          <a:prstGeom prst="rect">
            <a:avLst/>
          </a:prstGeom>
        </p:spPr>
        <p:txBody>
          <a:bodyPr vert="horz" lIns="375969" tIns="187989" rIns="375969" bIns="187989"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970240" y="33900547"/>
            <a:ext cx="6827520" cy="1947334"/>
          </a:xfrm>
          <a:prstGeom prst="rect">
            <a:avLst/>
          </a:prstGeom>
        </p:spPr>
        <p:txBody>
          <a:bodyPr vert="horz" lIns="375969" tIns="187989" rIns="375969" bIns="187989" rtlCol="0" anchor="ctr"/>
          <a:lstStyle>
            <a:lvl1pPr algn="r">
              <a:defRPr sz="4900">
                <a:solidFill>
                  <a:schemeClr val="tx1">
                    <a:tint val="75000"/>
                  </a:schemeClr>
                </a:solidFill>
              </a:defRPr>
            </a:lvl1pPr>
          </a:lstStyle>
          <a:p>
            <a:fld id="{E920B9E0-4302-4CA6-B02B-FCCB349725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59705" rtl="0" eaLnBrk="1" latinLnBrk="0" hangingPunct="1">
        <a:spcBef>
          <a:spcPct val="0"/>
        </a:spcBef>
        <a:buNone/>
        <a:defRPr sz="18100" kern="1200">
          <a:solidFill>
            <a:schemeClr val="tx1"/>
          </a:solidFill>
          <a:latin typeface="+mj-lt"/>
          <a:ea typeface="+mj-ea"/>
          <a:cs typeface="+mj-cs"/>
        </a:defRPr>
      </a:lvl1pPr>
    </p:titleStyle>
    <p:bodyStyle>
      <a:lvl1pPr marL="1409893" indent="-1409893" algn="l" defTabSz="375970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4758" indent="-1174906" algn="l" defTabSz="3759705"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99629" indent="-939928" algn="l" defTabSz="375970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79481"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59337"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39185"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19038"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98890"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78738" indent="-939928" algn="l" defTabSz="3759705"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59705" rtl="0" eaLnBrk="1" latinLnBrk="0" hangingPunct="1">
        <a:defRPr sz="7400" kern="1200">
          <a:solidFill>
            <a:schemeClr val="tx1"/>
          </a:solidFill>
          <a:latin typeface="+mn-lt"/>
          <a:ea typeface="+mn-ea"/>
          <a:cs typeface="+mn-cs"/>
        </a:defRPr>
      </a:lvl1pPr>
      <a:lvl2pPr marL="1879848" algn="l" defTabSz="3759705" rtl="0" eaLnBrk="1" latinLnBrk="0" hangingPunct="1">
        <a:defRPr sz="7400" kern="1200">
          <a:solidFill>
            <a:schemeClr val="tx1"/>
          </a:solidFill>
          <a:latin typeface="+mn-lt"/>
          <a:ea typeface="+mn-ea"/>
          <a:cs typeface="+mn-cs"/>
        </a:defRPr>
      </a:lvl2pPr>
      <a:lvl3pPr marL="3759705" algn="l" defTabSz="3759705" rtl="0" eaLnBrk="1" latinLnBrk="0" hangingPunct="1">
        <a:defRPr sz="7400" kern="1200">
          <a:solidFill>
            <a:schemeClr val="tx1"/>
          </a:solidFill>
          <a:latin typeface="+mn-lt"/>
          <a:ea typeface="+mn-ea"/>
          <a:cs typeface="+mn-cs"/>
        </a:defRPr>
      </a:lvl3pPr>
      <a:lvl4pPr marL="5639552" algn="l" defTabSz="3759705" rtl="0" eaLnBrk="1" latinLnBrk="0" hangingPunct="1">
        <a:defRPr sz="7400" kern="1200">
          <a:solidFill>
            <a:schemeClr val="tx1"/>
          </a:solidFill>
          <a:latin typeface="+mn-lt"/>
          <a:ea typeface="+mn-ea"/>
          <a:cs typeface="+mn-cs"/>
        </a:defRPr>
      </a:lvl4pPr>
      <a:lvl5pPr marL="7519409" algn="l" defTabSz="3759705" rtl="0" eaLnBrk="1" latinLnBrk="0" hangingPunct="1">
        <a:defRPr sz="7400" kern="1200">
          <a:solidFill>
            <a:schemeClr val="tx1"/>
          </a:solidFill>
          <a:latin typeface="+mn-lt"/>
          <a:ea typeface="+mn-ea"/>
          <a:cs typeface="+mn-cs"/>
        </a:defRPr>
      </a:lvl5pPr>
      <a:lvl6pPr marL="9399257" algn="l" defTabSz="3759705" rtl="0" eaLnBrk="1" latinLnBrk="0" hangingPunct="1">
        <a:defRPr sz="7400" kern="1200">
          <a:solidFill>
            <a:schemeClr val="tx1"/>
          </a:solidFill>
          <a:latin typeface="+mn-lt"/>
          <a:ea typeface="+mn-ea"/>
          <a:cs typeface="+mn-cs"/>
        </a:defRPr>
      </a:lvl6pPr>
      <a:lvl7pPr marL="11279114" algn="l" defTabSz="3759705" rtl="0" eaLnBrk="1" latinLnBrk="0" hangingPunct="1">
        <a:defRPr sz="7400" kern="1200">
          <a:solidFill>
            <a:schemeClr val="tx1"/>
          </a:solidFill>
          <a:latin typeface="+mn-lt"/>
          <a:ea typeface="+mn-ea"/>
          <a:cs typeface="+mn-cs"/>
        </a:defRPr>
      </a:lvl7pPr>
      <a:lvl8pPr marL="13158962" algn="l" defTabSz="3759705" rtl="0" eaLnBrk="1" latinLnBrk="0" hangingPunct="1">
        <a:defRPr sz="7400" kern="1200">
          <a:solidFill>
            <a:schemeClr val="tx1"/>
          </a:solidFill>
          <a:latin typeface="+mn-lt"/>
          <a:ea typeface="+mn-ea"/>
          <a:cs typeface="+mn-cs"/>
        </a:defRPr>
      </a:lvl8pPr>
      <a:lvl9pPr marL="15038814" algn="l" defTabSz="375970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6681" y="484907"/>
            <a:ext cx="24871680" cy="3255819"/>
          </a:xfrm>
        </p:spPr>
        <p:txBody>
          <a:bodyPr>
            <a:normAutofit fontScale="90000"/>
          </a:bodyPr>
          <a:lstStyle/>
          <a:p>
            <a:r>
              <a:rPr lang="en-US" sz="9000" dirty="0"/>
              <a:t>Improving </a:t>
            </a:r>
            <a:r>
              <a:rPr lang="en-US" sz="9000" dirty="0" err="1"/>
              <a:t>intraurban</a:t>
            </a:r>
            <a:r>
              <a:rPr lang="en-US" sz="9000" dirty="0"/>
              <a:t> land use characterization with nighttime imagery</a:t>
            </a:r>
            <a:br>
              <a:rPr lang="en-US" sz="9000" dirty="0"/>
            </a:br>
            <a:r>
              <a:rPr lang="en-US" sz="2000" dirty="0"/>
              <a:t>Sharolyn Anderson, Assistant Professor, University of Denver </a:t>
            </a:r>
            <a:br>
              <a:rPr lang="en-US" sz="2000" dirty="0"/>
            </a:br>
            <a:r>
              <a:rPr lang="en-US" sz="2000" dirty="0"/>
              <a:t>Paul C. Sutton, Associate Professor, University of Denver</a:t>
            </a:r>
          </a:p>
        </p:txBody>
      </p:sp>
      <p:sp>
        <p:nvSpPr>
          <p:cNvPr id="4" name="TextBox 3"/>
          <p:cNvSpPr txBox="1"/>
          <p:nvPr/>
        </p:nvSpPr>
        <p:spPr>
          <a:xfrm>
            <a:off x="1290924" y="4502726"/>
            <a:ext cx="8104093" cy="8318199"/>
          </a:xfrm>
          <a:prstGeom prst="rect">
            <a:avLst/>
          </a:prstGeom>
          <a:noFill/>
        </p:spPr>
        <p:txBody>
          <a:bodyPr wrap="square" lIns="84351" tIns="42176" rIns="84351" bIns="42176" rtlCol="0">
            <a:spAutoFit/>
          </a:bodyPr>
          <a:lstStyle/>
          <a:p>
            <a:r>
              <a:rPr lang="en-US" sz="2900" dirty="0"/>
              <a:t>ABSTRACT:  </a:t>
            </a:r>
            <a:r>
              <a:rPr lang="en-US" sz="2200" dirty="0"/>
              <a:t>Satellite imagery has proved to be very useful for mapping land </a:t>
            </a:r>
            <a:r>
              <a:rPr lang="en-US" sz="2200" dirty="0" smtClean="0"/>
              <a:t>cover; </a:t>
            </a:r>
            <a:r>
              <a:rPr lang="en-US" sz="2200" dirty="0"/>
              <a:t>however, using satellite imagery to characterize the complex land use and zoning patterns of urban environments has proven to be much more difficult. Research has demonstrated that nocturnal observing satellites such as the Defense Meteorological Satellite Program’s Operational </a:t>
            </a:r>
            <a:r>
              <a:rPr lang="en-US" sz="2200" dirty="0" err="1"/>
              <a:t>Linescan</a:t>
            </a:r>
            <a:r>
              <a:rPr lang="en-US" sz="2200" dirty="0"/>
              <a:t> System (DMSP OLS) can improve our understanding of the spatial patterns of CO2 emissions, population density, economic activity, and urban extents. The finer spatial and spectral resolution of International Space Station (ISS) photographs taken of cities at night can provide insight for </a:t>
            </a:r>
            <a:r>
              <a:rPr lang="en-US" sz="2200" dirty="0" err="1"/>
              <a:t>intraurban</a:t>
            </a:r>
            <a:r>
              <a:rPr lang="en-US" sz="2200" dirty="0"/>
              <a:t> land use and zoning classification.</a:t>
            </a:r>
          </a:p>
          <a:p>
            <a:endParaRPr lang="en-US" sz="2200" dirty="0"/>
          </a:p>
          <a:p>
            <a:r>
              <a:rPr lang="en-US" sz="2200" dirty="0"/>
              <a:t>This research assesses the use of night time images of the earth taken from the ISS to improve modeling of </a:t>
            </a:r>
            <a:r>
              <a:rPr lang="en-US" sz="2200" dirty="0" err="1"/>
              <a:t>intraurban</a:t>
            </a:r>
            <a:r>
              <a:rPr lang="en-US" sz="2200" dirty="0"/>
              <a:t> land use. There is a strong correlation between the city lights of Denver, Colorado as measured by ISS photographs and land use patterns within the city. This study </a:t>
            </a:r>
            <a:r>
              <a:rPr lang="en-US" sz="2200" dirty="0" smtClean="0"/>
              <a:t>suggests </a:t>
            </a:r>
            <a:r>
              <a:rPr lang="en-US" sz="2200" dirty="0"/>
              <a:t>that finer spatial and spectral resolution imagery will improve our ability to use nighttime imagery for identifying, classifying, and modeling urban land use patterns. This study may demonstrate that nocturnal images of the world’s cities with finer spatial and spectral resolution </a:t>
            </a:r>
            <a:r>
              <a:rPr lang="en-US" sz="2200" dirty="0" smtClean="0"/>
              <a:t>than </a:t>
            </a:r>
            <a:r>
              <a:rPr lang="en-US" sz="2200" dirty="0"/>
              <a:t>the DMSP-OLS are uniquely capable of enabling more sophisticated representations of complex </a:t>
            </a:r>
            <a:r>
              <a:rPr lang="en-US" sz="2200" dirty="0" smtClean="0"/>
              <a:t>phenomena </a:t>
            </a:r>
            <a:r>
              <a:rPr lang="en-US" sz="2200" dirty="0"/>
              <a:t>such </a:t>
            </a:r>
            <a:r>
              <a:rPr lang="en-US" sz="2200" dirty="0" smtClean="0"/>
              <a:t>as </a:t>
            </a:r>
            <a:r>
              <a:rPr lang="en-US" sz="2200" dirty="0"/>
              <a:t>ambient population density, land use intensity, and impervious surface.</a:t>
            </a:r>
          </a:p>
        </p:txBody>
      </p:sp>
      <p:sp>
        <p:nvSpPr>
          <p:cNvPr id="5" name="Rectangle 4"/>
          <p:cNvSpPr/>
          <p:nvPr/>
        </p:nvSpPr>
        <p:spPr>
          <a:xfrm>
            <a:off x="2151533" y="12955948"/>
            <a:ext cx="5545667" cy="531452"/>
          </a:xfrm>
          <a:prstGeom prst="rect">
            <a:avLst/>
          </a:prstGeom>
        </p:spPr>
        <p:txBody>
          <a:bodyPr wrap="none" lIns="84351" tIns="42176" rIns="84351" bIns="42176">
            <a:spAutoFit/>
          </a:bodyPr>
          <a:lstStyle/>
          <a:p>
            <a:r>
              <a:rPr lang="en-US" sz="2900" dirty="0"/>
              <a:t>Study Area:  Denver, Colorado, USA </a:t>
            </a:r>
          </a:p>
        </p:txBody>
      </p:sp>
      <p:pic>
        <p:nvPicPr>
          <p:cNvPr id="1027" name="Picture 3"/>
          <p:cNvPicPr>
            <a:picLocks noChangeAspect="1" noChangeArrowheads="1"/>
          </p:cNvPicPr>
          <p:nvPr/>
        </p:nvPicPr>
        <p:blipFill>
          <a:blip r:embed="rId2" cstate="print"/>
          <a:srcRect/>
          <a:stretch>
            <a:fillRect/>
          </a:stretch>
        </p:blipFill>
        <p:spPr bwMode="auto">
          <a:xfrm>
            <a:off x="1792941" y="13702144"/>
            <a:ext cx="6499187" cy="4433456"/>
          </a:xfrm>
          <a:prstGeom prst="rect">
            <a:avLst/>
          </a:prstGeom>
          <a:noFill/>
          <a:ln w="9525">
            <a:noFill/>
            <a:miter lim="800000"/>
            <a:headEnd/>
            <a:tailEnd/>
          </a:ln>
        </p:spPr>
      </p:pic>
      <p:pic>
        <p:nvPicPr>
          <p:cNvPr id="9" name="Picture 8" descr="Figure1.jpg"/>
          <p:cNvPicPr>
            <a:picLocks noChangeAspect="1"/>
          </p:cNvPicPr>
          <p:nvPr/>
        </p:nvPicPr>
        <p:blipFill>
          <a:blip r:embed="rId3" cstate="print"/>
          <a:srcRect b="5722"/>
          <a:stretch>
            <a:fillRect/>
          </a:stretch>
        </p:blipFill>
        <p:spPr>
          <a:xfrm>
            <a:off x="1434353" y="19555691"/>
            <a:ext cx="7243481" cy="5056909"/>
          </a:xfrm>
          <a:prstGeom prst="rect">
            <a:avLst/>
          </a:prstGeom>
        </p:spPr>
      </p:pic>
      <p:sp>
        <p:nvSpPr>
          <p:cNvPr id="10" name="Rectangle 9"/>
          <p:cNvSpPr/>
          <p:nvPr/>
        </p:nvSpPr>
        <p:spPr>
          <a:xfrm>
            <a:off x="2079812" y="18703637"/>
            <a:ext cx="2229568" cy="531452"/>
          </a:xfrm>
          <a:prstGeom prst="rect">
            <a:avLst/>
          </a:prstGeom>
        </p:spPr>
        <p:txBody>
          <a:bodyPr wrap="none" lIns="84351" tIns="42176" rIns="84351" bIns="42176">
            <a:spAutoFit/>
          </a:bodyPr>
          <a:lstStyle/>
          <a:p>
            <a:r>
              <a:rPr lang="en-US" sz="2900" dirty="0"/>
              <a:t>Data Sources:</a:t>
            </a:r>
          </a:p>
        </p:txBody>
      </p:sp>
      <p:sp>
        <p:nvSpPr>
          <p:cNvPr id="16" name="Rectangle 15"/>
          <p:cNvSpPr/>
          <p:nvPr/>
        </p:nvSpPr>
        <p:spPr>
          <a:xfrm>
            <a:off x="10685935" y="4641278"/>
            <a:ext cx="7530352" cy="3593829"/>
          </a:xfrm>
          <a:prstGeom prst="rect">
            <a:avLst/>
          </a:prstGeom>
        </p:spPr>
        <p:txBody>
          <a:bodyPr wrap="square" lIns="84351" tIns="42176" rIns="84351" bIns="42176">
            <a:spAutoFit/>
          </a:bodyPr>
          <a:lstStyle/>
          <a:p>
            <a:r>
              <a:rPr lang="en-US" sz="2200" dirty="0"/>
              <a:t>To begin the research </a:t>
            </a:r>
            <a:r>
              <a:rPr lang="en-US" sz="2200" dirty="0" smtClean="0"/>
              <a:t>we began mapped </a:t>
            </a:r>
            <a:r>
              <a:rPr lang="en-US" sz="2200" dirty="0"/>
              <a:t>and </a:t>
            </a:r>
            <a:r>
              <a:rPr lang="en-US" sz="2200" dirty="0" smtClean="0"/>
              <a:t>characterized </a:t>
            </a:r>
            <a:r>
              <a:rPr lang="en-US" sz="2200" dirty="0"/>
              <a:t>the correlation between population density and nighttime imagery over Denver, Colorado. Photographs taken at night from the International Space Station (ISS) have finer spatial and spectral resolution than existing nocturnal observing satellites such as the Defense Meteorological Satellite Program’s Operational </a:t>
            </a:r>
            <a:r>
              <a:rPr lang="en-US" sz="2200" dirty="0" err="1"/>
              <a:t>Linescan</a:t>
            </a:r>
            <a:r>
              <a:rPr lang="en-US" sz="2200" dirty="0"/>
              <a:t> System (DMSP OLS). We determined the correlation between the city lights of Denver, Colorado and several representations of population and population density derived from census data. </a:t>
            </a:r>
          </a:p>
        </p:txBody>
      </p:sp>
      <p:sp>
        <p:nvSpPr>
          <p:cNvPr id="19" name="Rectangle 18"/>
          <p:cNvSpPr/>
          <p:nvPr/>
        </p:nvSpPr>
        <p:spPr>
          <a:xfrm>
            <a:off x="788894" y="4225637"/>
            <a:ext cx="8821271" cy="31311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4351" tIns="42176" rIns="84351" bIns="42176" rtlCol="0" anchor="ctr"/>
          <a:lstStyle/>
          <a:p>
            <a:pPr algn="ctr"/>
            <a:endParaRPr lang="en-US"/>
          </a:p>
        </p:txBody>
      </p:sp>
      <p:sp>
        <p:nvSpPr>
          <p:cNvPr id="22" name="Rectangle 21"/>
          <p:cNvSpPr/>
          <p:nvPr/>
        </p:nvSpPr>
        <p:spPr>
          <a:xfrm>
            <a:off x="10112190" y="4225637"/>
            <a:ext cx="8821271" cy="31311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4351" tIns="42176" rIns="84351" bIns="42176" rtlCol="0" anchor="ctr"/>
          <a:lstStyle/>
          <a:p>
            <a:pPr algn="ctr"/>
            <a:endParaRPr lang="en-US"/>
          </a:p>
        </p:txBody>
      </p:sp>
      <p:sp>
        <p:nvSpPr>
          <p:cNvPr id="23" name="Rectangle 22"/>
          <p:cNvSpPr/>
          <p:nvPr/>
        </p:nvSpPr>
        <p:spPr>
          <a:xfrm>
            <a:off x="19507205" y="4225637"/>
            <a:ext cx="8821271" cy="31311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4351" tIns="42176" rIns="84351" bIns="42176" rtlCol="0" anchor="ctr"/>
          <a:lstStyle/>
          <a:p>
            <a:pPr algn="ctr"/>
            <a:endParaRPr lang="en-US"/>
          </a:p>
        </p:txBody>
      </p:sp>
      <p:pic>
        <p:nvPicPr>
          <p:cNvPr id="1032" name="Picture 8" descr="C:\DU\Research\DenverPopEst\Poster\Figure1aFlowChart.jpg"/>
          <p:cNvPicPr>
            <a:picLocks noChangeAspect="1" noChangeArrowheads="1"/>
          </p:cNvPicPr>
          <p:nvPr/>
        </p:nvPicPr>
        <p:blipFill>
          <a:blip r:embed="rId4" cstate="print"/>
          <a:srcRect/>
          <a:stretch>
            <a:fillRect/>
          </a:stretch>
        </p:blipFill>
        <p:spPr bwMode="auto">
          <a:xfrm>
            <a:off x="10399065" y="8797637"/>
            <a:ext cx="4087907" cy="3670709"/>
          </a:xfrm>
          <a:prstGeom prst="rect">
            <a:avLst/>
          </a:prstGeom>
          <a:noFill/>
        </p:spPr>
      </p:pic>
      <p:pic>
        <p:nvPicPr>
          <p:cNvPr id="1033" name="Picture 9" descr="C:\DU\Research\DenverPopEst\Poster\Figure2.jpg"/>
          <p:cNvPicPr>
            <a:picLocks noChangeAspect="1" noChangeArrowheads="1"/>
          </p:cNvPicPr>
          <p:nvPr/>
        </p:nvPicPr>
        <p:blipFill>
          <a:blip r:embed="rId5" cstate="print"/>
          <a:srcRect l="8062"/>
          <a:stretch>
            <a:fillRect/>
          </a:stretch>
        </p:blipFill>
        <p:spPr bwMode="auto">
          <a:xfrm>
            <a:off x="14702117" y="7827818"/>
            <a:ext cx="4089399" cy="5652944"/>
          </a:xfrm>
          <a:prstGeom prst="rect">
            <a:avLst/>
          </a:prstGeom>
          <a:noFill/>
        </p:spPr>
      </p:pic>
      <p:pic>
        <p:nvPicPr>
          <p:cNvPr id="1034" name="Picture 10" descr="C:\DU\Research\DenverPopEst\Poster\Figure2FlowChart.jpg"/>
          <p:cNvPicPr>
            <a:picLocks noChangeAspect="1" noChangeArrowheads="1"/>
          </p:cNvPicPr>
          <p:nvPr/>
        </p:nvPicPr>
        <p:blipFill>
          <a:blip r:embed="rId6" cstate="print"/>
          <a:srcRect/>
          <a:stretch>
            <a:fillRect/>
          </a:stretch>
        </p:blipFill>
        <p:spPr bwMode="auto">
          <a:xfrm>
            <a:off x="11618259" y="13716008"/>
            <a:ext cx="5508813" cy="5585115"/>
          </a:xfrm>
          <a:prstGeom prst="rect">
            <a:avLst/>
          </a:prstGeom>
          <a:noFill/>
        </p:spPr>
      </p:pic>
      <p:pic>
        <p:nvPicPr>
          <p:cNvPr id="1035" name="Picture 11" descr="C:\DU\Research\DenverPopEst\Poster\Figure3.jpg"/>
          <p:cNvPicPr>
            <a:picLocks noChangeAspect="1" noChangeArrowheads="1"/>
          </p:cNvPicPr>
          <p:nvPr/>
        </p:nvPicPr>
        <p:blipFill>
          <a:blip r:embed="rId7" cstate="print"/>
          <a:srcRect/>
          <a:stretch>
            <a:fillRect/>
          </a:stretch>
        </p:blipFill>
        <p:spPr bwMode="auto">
          <a:xfrm>
            <a:off x="11259671" y="19465636"/>
            <a:ext cx="6109447" cy="6165275"/>
          </a:xfrm>
          <a:prstGeom prst="rect">
            <a:avLst/>
          </a:prstGeom>
          <a:noFill/>
        </p:spPr>
      </p:pic>
      <p:pic>
        <p:nvPicPr>
          <p:cNvPr id="1036" name="Picture 12" descr="C:\DU\Research\DenverPopEst\Poster\Figure3FlowChart.jpg"/>
          <p:cNvPicPr>
            <a:picLocks noChangeAspect="1" noChangeArrowheads="1"/>
          </p:cNvPicPr>
          <p:nvPr/>
        </p:nvPicPr>
        <p:blipFill>
          <a:blip r:embed="rId8" cstate="print"/>
          <a:srcRect/>
          <a:stretch>
            <a:fillRect/>
          </a:stretch>
        </p:blipFill>
        <p:spPr bwMode="auto">
          <a:xfrm>
            <a:off x="11474824" y="25925970"/>
            <a:ext cx="5809129" cy="2933335"/>
          </a:xfrm>
          <a:prstGeom prst="rect">
            <a:avLst/>
          </a:prstGeom>
          <a:noFill/>
        </p:spPr>
      </p:pic>
      <p:pic>
        <p:nvPicPr>
          <p:cNvPr id="1037" name="Picture 13" descr="C:\DU\Research\DenverPopEst\Poster\Figure5.jpg"/>
          <p:cNvPicPr>
            <a:picLocks noChangeAspect="1" noChangeArrowheads="1"/>
          </p:cNvPicPr>
          <p:nvPr/>
        </p:nvPicPr>
        <p:blipFill>
          <a:blip r:embed="rId9" cstate="print"/>
          <a:srcRect/>
          <a:stretch>
            <a:fillRect/>
          </a:stretch>
        </p:blipFill>
        <p:spPr bwMode="auto">
          <a:xfrm>
            <a:off x="11403108" y="29025278"/>
            <a:ext cx="5952563" cy="6207408"/>
          </a:xfrm>
          <a:prstGeom prst="rect">
            <a:avLst/>
          </a:prstGeom>
          <a:noFill/>
        </p:spPr>
      </p:pic>
      <p:pic>
        <p:nvPicPr>
          <p:cNvPr id="1038" name="Picture 14" descr="C:\DU\Research\DenverPopEst\Poster\Figure6.jpg"/>
          <p:cNvPicPr>
            <a:picLocks noChangeAspect="1" noChangeArrowheads="1"/>
          </p:cNvPicPr>
          <p:nvPr/>
        </p:nvPicPr>
        <p:blipFill>
          <a:blip r:embed="rId10" cstate="print"/>
          <a:srcRect/>
          <a:stretch>
            <a:fillRect/>
          </a:stretch>
        </p:blipFill>
        <p:spPr bwMode="auto">
          <a:xfrm>
            <a:off x="19865789" y="4641275"/>
            <a:ext cx="7944640" cy="4779819"/>
          </a:xfrm>
          <a:prstGeom prst="rect">
            <a:avLst/>
          </a:prstGeom>
          <a:noFill/>
        </p:spPr>
      </p:pic>
      <p:sp>
        <p:nvSpPr>
          <p:cNvPr id="33" name="Rectangle 32"/>
          <p:cNvSpPr/>
          <p:nvPr/>
        </p:nvSpPr>
        <p:spPr>
          <a:xfrm>
            <a:off x="19937509" y="9698181"/>
            <a:ext cx="7745507" cy="7533369"/>
          </a:xfrm>
          <a:prstGeom prst="rect">
            <a:avLst/>
          </a:prstGeom>
        </p:spPr>
        <p:txBody>
          <a:bodyPr wrap="square" lIns="84351" tIns="42176" rIns="84351" bIns="42176">
            <a:spAutoFit/>
          </a:bodyPr>
          <a:lstStyle/>
          <a:p>
            <a:r>
              <a:rPr lang="en-US" sz="2200" dirty="0"/>
              <a:t>Our analysis of a single space station photograph over Denver, Colorado, did </a:t>
            </a:r>
            <a:r>
              <a:rPr lang="en-US" sz="2200" b="1" dirty="0"/>
              <a:t>not</a:t>
            </a:r>
            <a:r>
              <a:rPr lang="en-US" sz="2200" dirty="0"/>
              <a:t> produce models of population or population density that were better than pre-existing models using coarser spatial resolution imagery such as those derived from the DMSP OLS. However, we constrained our study to narrowly defined representations of population and population density. United States Census data produces a static representation of where the human population sleeps. The ISS imagery has high DN values in many places where census data records low or zero population density (airports, commercial, and industrial areas etc.). It is likely that the overall brightness of the ISS imagery does serve as a proxy measure of a representation of population density that captures temporally averaged human spatial behavior as </a:t>
            </a:r>
            <a:r>
              <a:rPr lang="en-US" sz="2200" dirty="0" err="1"/>
              <a:t>Landscan</a:t>
            </a:r>
            <a:r>
              <a:rPr lang="en-US" sz="2200" dirty="0"/>
              <a:t> attempts to capture. </a:t>
            </a:r>
          </a:p>
          <a:p>
            <a:endParaRPr lang="en-US" sz="2200" dirty="0"/>
          </a:p>
          <a:p>
            <a:r>
              <a:rPr lang="en-US" sz="2200" dirty="0"/>
              <a:t>Further research involving land use such as airports, residential, commercial,  etc. improved the model using ISS finer spatial resolution nighttime imagery as a proxy of population density.  This additional dummy land use </a:t>
            </a:r>
            <a:r>
              <a:rPr lang="en-US" sz="2200" dirty="0" smtClean="0"/>
              <a:t>variable </a:t>
            </a:r>
            <a:r>
              <a:rPr lang="en-US" sz="2200" dirty="0"/>
              <a:t>increase the predictability.  Thus, the PCA of ISS photograph and the Denver parcel derived land use and traditional land use variables raised the R</a:t>
            </a:r>
            <a:r>
              <a:rPr lang="en-US" sz="2200" baseline="30000" dirty="0"/>
              <a:t>2 </a:t>
            </a:r>
            <a:r>
              <a:rPr lang="en-US" sz="2200" dirty="0"/>
              <a:t>of the model to about 30%</a:t>
            </a:r>
          </a:p>
        </p:txBody>
      </p:sp>
      <p:pic>
        <p:nvPicPr>
          <p:cNvPr id="1039" name="Picture 15" descr="C:\DU\Research\DenverPopEst\Poster\PosterLUdenverSharolyn.jpg"/>
          <p:cNvPicPr>
            <a:picLocks noChangeAspect="1" noChangeArrowheads="1"/>
          </p:cNvPicPr>
          <p:nvPr/>
        </p:nvPicPr>
        <p:blipFill>
          <a:blip r:embed="rId11" cstate="print"/>
          <a:srcRect/>
          <a:stretch>
            <a:fillRect/>
          </a:stretch>
        </p:blipFill>
        <p:spPr bwMode="auto">
          <a:xfrm>
            <a:off x="20798119" y="17403619"/>
            <a:ext cx="5332505" cy="5380181"/>
          </a:xfrm>
          <a:prstGeom prst="rect">
            <a:avLst/>
          </a:prstGeom>
          <a:noFill/>
        </p:spPr>
      </p:pic>
      <p:pic>
        <p:nvPicPr>
          <p:cNvPr id="1041" name="Picture 17"/>
          <p:cNvPicPr>
            <a:picLocks noChangeAspect="1" noChangeArrowheads="1"/>
          </p:cNvPicPr>
          <p:nvPr/>
        </p:nvPicPr>
        <p:blipFill>
          <a:blip r:embed="rId12" cstate="print"/>
          <a:srcRect/>
          <a:stretch>
            <a:fillRect/>
          </a:stretch>
        </p:blipFill>
        <p:spPr bwMode="auto">
          <a:xfrm>
            <a:off x="19788604" y="23275646"/>
            <a:ext cx="8324720" cy="6026725"/>
          </a:xfrm>
          <a:prstGeom prst="rect">
            <a:avLst/>
          </a:prstGeom>
          <a:noFill/>
          <a:ln w="9525">
            <a:noFill/>
            <a:miter lim="800000"/>
            <a:headEnd/>
            <a:tailEnd/>
          </a:ln>
        </p:spPr>
      </p:pic>
      <p:pic>
        <p:nvPicPr>
          <p:cNvPr id="1043" name="Picture 19"/>
          <p:cNvPicPr>
            <a:picLocks noChangeAspect="1" noChangeArrowheads="1"/>
          </p:cNvPicPr>
          <p:nvPr/>
        </p:nvPicPr>
        <p:blipFill>
          <a:blip r:embed="rId13" cstate="print"/>
          <a:srcRect/>
          <a:stretch>
            <a:fillRect/>
          </a:stretch>
        </p:blipFill>
        <p:spPr bwMode="auto">
          <a:xfrm>
            <a:off x="1721224" y="24868909"/>
            <a:ext cx="6356152" cy="4987636"/>
          </a:xfrm>
          <a:prstGeom prst="rect">
            <a:avLst/>
          </a:prstGeom>
          <a:noFill/>
          <a:ln w="9525">
            <a:noFill/>
            <a:miter lim="800000"/>
            <a:headEnd/>
            <a:tailEnd/>
          </a:ln>
        </p:spPr>
      </p:pic>
      <p:pic>
        <p:nvPicPr>
          <p:cNvPr id="1044" name="Picture 20"/>
          <p:cNvPicPr>
            <a:picLocks noChangeAspect="1" noChangeArrowheads="1"/>
          </p:cNvPicPr>
          <p:nvPr/>
        </p:nvPicPr>
        <p:blipFill>
          <a:blip r:embed="rId14" cstate="print"/>
          <a:srcRect/>
          <a:stretch>
            <a:fillRect/>
          </a:stretch>
        </p:blipFill>
        <p:spPr bwMode="auto">
          <a:xfrm>
            <a:off x="1721223" y="30145721"/>
            <a:ext cx="6382871" cy="5089730"/>
          </a:xfrm>
          <a:prstGeom prst="rect">
            <a:avLst/>
          </a:prstGeom>
          <a:noFill/>
          <a:ln w="9525">
            <a:noFill/>
            <a:miter lim="800000"/>
            <a:headEnd/>
            <a:tailEnd/>
          </a:ln>
        </p:spPr>
      </p:pic>
      <p:sp>
        <p:nvSpPr>
          <p:cNvPr id="24" name="TextBox 23"/>
          <p:cNvSpPr txBox="1"/>
          <p:nvPr/>
        </p:nvSpPr>
        <p:spPr>
          <a:xfrm>
            <a:off x="19865789" y="29579455"/>
            <a:ext cx="7960658" cy="5579036"/>
          </a:xfrm>
          <a:prstGeom prst="rect">
            <a:avLst/>
          </a:prstGeom>
          <a:noFill/>
        </p:spPr>
        <p:txBody>
          <a:bodyPr wrap="square" lIns="84399" tIns="42200" rIns="84399" bIns="42200" rtlCol="0">
            <a:spAutoFit/>
          </a:bodyPr>
          <a:lstStyle/>
          <a:p>
            <a:r>
              <a:rPr lang="en-US" sz="2900" dirty="0" smtClean="0"/>
              <a:t>Summary and </a:t>
            </a:r>
            <a:r>
              <a:rPr lang="en-US" sz="2900" dirty="0" smtClean="0"/>
              <a:t>Conclusion:</a:t>
            </a:r>
            <a:endParaRPr lang="en-US" sz="2900" dirty="0" smtClean="0"/>
          </a:p>
          <a:p>
            <a:r>
              <a:rPr lang="en-US" sz="2200" dirty="0" smtClean="0"/>
              <a:t>Images of the Earth at night are a fascinating proxy measure of human impact on the environment. While the ISS photos may not be an ideal means for making intra-urban population and population density estimates this is not because the ISS images lack vital and useful information. In many respects, our conceptualizations and representations of the population and population density we are trying to model are perhaps antiquated. We believe that global mosaics of nighttime imagery (from DMSP OLS, </a:t>
            </a:r>
            <a:r>
              <a:rPr lang="en-US" sz="2200" dirty="0" err="1" smtClean="0"/>
              <a:t>NightSat</a:t>
            </a:r>
            <a:r>
              <a:rPr lang="en-US" sz="2200" dirty="0" smtClean="0"/>
              <a:t>, or Space Station Photographs) will prove to be as provocative and informative as the time series measurements of CO2 made by Keeling and others at Mauna Loa. The fundamental advantage of these nighttime image mosaics is that they constitute a spatially explicit measurement and documentation of myriad human impacts on the Earth’s surface.</a:t>
            </a:r>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697</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Improving intraurban land use characterization with nighttime imagery Sharolyn Anderson, Assistant Professor, University of Denver  Paul C. Sutton, Associate Professor, University of Denver</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intraurban land use characterization with nighttime imagery</dc:title>
  <dc:creator> </dc:creator>
  <cp:lastModifiedBy>paul.sutton</cp:lastModifiedBy>
  <cp:revision>39</cp:revision>
  <dcterms:created xsi:type="dcterms:W3CDTF">2009-11-18T05:33:37Z</dcterms:created>
  <dcterms:modified xsi:type="dcterms:W3CDTF">2009-11-18T22:50:20Z</dcterms:modified>
</cp:coreProperties>
</file>