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sldIdLst>
    <p:sldId id="256" r:id="rId2"/>
    <p:sldId id="257" r:id="rId3"/>
    <p:sldId id="258" r:id="rId4"/>
    <p:sldId id="259" r:id="rId5"/>
    <p:sldId id="260" r:id="rId6"/>
    <p:sldId id="268" r:id="rId7"/>
    <p:sldId id="269" r:id="rId8"/>
    <p:sldId id="270" r:id="rId9"/>
    <p:sldId id="271" r:id="rId10"/>
    <p:sldId id="272" r:id="rId11"/>
    <p:sldId id="261" r:id="rId12"/>
    <p:sldId id="262" r:id="rId13"/>
    <p:sldId id="263" r:id="rId14"/>
    <p:sldId id="264" r:id="rId15"/>
    <p:sldId id="265" r:id="rId16"/>
    <p:sldId id="266" r:id="rId17"/>
    <p:sldId id="267"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3" d="100"/>
          <a:sy n="83" d="100"/>
        </p:scale>
        <p:origin x="-63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EFC6F73-2FAA-2A4A-9BD7-F78F069DCD07}" type="datetimeFigureOut">
              <a:rPr lang="en-US" smtClean="0"/>
              <a:pPr/>
              <a:t>3/30/2011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58054-7803-9B40-9827-1BA3058466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C6F73-2FAA-2A4A-9BD7-F78F069DCD07}" type="datetimeFigureOut">
              <a:rPr lang="en-US" smtClean="0"/>
              <a:pPr/>
              <a:t>3/30/2011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58054-7803-9B40-9827-1BA3058466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C6F73-2FAA-2A4A-9BD7-F78F069DCD07}" type="datetimeFigureOut">
              <a:rPr lang="en-US" smtClean="0"/>
              <a:pPr/>
              <a:t>3/30/2011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58054-7803-9B40-9827-1BA30584667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FC6F73-2FAA-2A4A-9BD7-F78F069DCD07}" type="datetimeFigureOut">
              <a:rPr lang="en-US" smtClean="0"/>
              <a:pPr/>
              <a:t>3/30/2011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58054-7803-9B40-9827-1BA30584667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FC6F73-2FAA-2A4A-9BD7-F78F069DCD07}" type="datetimeFigureOut">
              <a:rPr lang="en-US" smtClean="0"/>
              <a:pPr/>
              <a:t>3/30/2011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758054-7803-9B40-9827-1BA30584667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FC6F73-2FAA-2A4A-9BD7-F78F069DCD07}" type="datetimeFigureOut">
              <a:rPr lang="en-US" smtClean="0"/>
              <a:pPr/>
              <a:t>3/30/2011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58054-7803-9B40-9827-1BA3058466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FC6F73-2FAA-2A4A-9BD7-F78F069DCD07}" type="datetimeFigureOut">
              <a:rPr lang="en-US" smtClean="0"/>
              <a:pPr/>
              <a:t>3/30/2011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758054-7803-9B40-9827-1BA3058466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FC6F73-2FAA-2A4A-9BD7-F78F069DCD07}" type="datetimeFigureOut">
              <a:rPr lang="en-US" smtClean="0"/>
              <a:pPr/>
              <a:t>3/30/2011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758054-7803-9B40-9827-1BA3058466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C6F73-2FAA-2A4A-9BD7-F78F069DCD07}" type="datetimeFigureOut">
              <a:rPr lang="en-US" smtClean="0"/>
              <a:pPr/>
              <a:t>3/30/2011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758054-7803-9B40-9827-1BA3058466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C6F73-2FAA-2A4A-9BD7-F78F069DCD07}" type="datetimeFigureOut">
              <a:rPr lang="en-US" smtClean="0"/>
              <a:pPr/>
              <a:t>3/30/2011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758054-7803-9B40-9827-1BA30584667A}"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EFC6F73-2FAA-2A4A-9BD7-F78F069DCD07}" type="datetimeFigureOut">
              <a:rPr lang="en-US" smtClean="0"/>
              <a:pPr/>
              <a:t>3/30/2011</a:t>
            </a:fld>
            <a:endParaRPr lang="en-US"/>
          </a:p>
        </p:txBody>
      </p:sp>
      <p:sp>
        <p:nvSpPr>
          <p:cNvPr id="9" name="Slide Number Placeholder 8"/>
          <p:cNvSpPr>
            <a:spLocks noGrp="1"/>
          </p:cNvSpPr>
          <p:nvPr>
            <p:ph type="sldNum" sz="quarter" idx="11"/>
          </p:nvPr>
        </p:nvSpPr>
        <p:spPr/>
        <p:txBody>
          <a:bodyPr/>
          <a:lstStyle/>
          <a:p>
            <a:fld id="{C8758054-7803-9B40-9827-1BA30584667A}"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8758054-7803-9B40-9827-1BA30584667A}" type="slidenum">
              <a:rPr lang="en-US" smtClean="0"/>
              <a:pPr/>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2EFC6F73-2FAA-2A4A-9BD7-F78F069DCD07}" type="datetimeFigureOut">
              <a:rPr lang="en-US" smtClean="0"/>
              <a:pPr/>
              <a:t>3/30/2011</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news.harvard.edu/gazette/1997/05.29/VideoRevelation.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psutton@du.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du.edu/assessment/docs/slos/geography.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WwslBPj8GgI"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2660" y="479394"/>
            <a:ext cx="7696940" cy="2172366"/>
          </a:xfrm>
        </p:spPr>
        <p:txBody>
          <a:bodyPr>
            <a:noAutofit/>
          </a:bodyPr>
          <a:lstStyle/>
          <a:p>
            <a:r>
              <a:rPr lang="en-US" sz="4000" dirty="0" smtClean="0"/>
              <a:t>Developing Course and Program </a:t>
            </a:r>
            <a:br>
              <a:rPr lang="en-US" sz="4000" dirty="0" smtClean="0"/>
            </a:br>
            <a:r>
              <a:rPr lang="en-US" sz="4000" dirty="0" smtClean="0"/>
              <a:t>level ‘Learning Outcome’ </a:t>
            </a:r>
            <a:r>
              <a:rPr lang="en-US" sz="4000" b="1" i="1" dirty="0" smtClean="0"/>
              <a:t>metrics</a:t>
            </a:r>
            <a:r>
              <a:rPr lang="en-US" sz="4000" dirty="0" smtClean="0"/>
              <a:t> for a University Geography Department</a:t>
            </a:r>
            <a:endParaRPr lang="en-US" sz="4000" dirty="0"/>
          </a:p>
        </p:txBody>
      </p:sp>
      <p:sp>
        <p:nvSpPr>
          <p:cNvPr id="3" name="Subtitle 2"/>
          <p:cNvSpPr>
            <a:spLocks noGrp="1"/>
          </p:cNvSpPr>
          <p:nvPr>
            <p:ph type="subTitle" idx="1"/>
          </p:nvPr>
        </p:nvSpPr>
        <p:spPr>
          <a:xfrm>
            <a:off x="685800" y="2788920"/>
            <a:ext cx="6461760" cy="1066800"/>
          </a:xfrm>
        </p:spPr>
        <p:txBody>
          <a:bodyPr>
            <a:normAutofit fontScale="62500" lnSpcReduction="20000"/>
          </a:bodyPr>
          <a:lstStyle/>
          <a:p>
            <a:r>
              <a:rPr lang="en-US" sz="2400" b="1" dirty="0" smtClean="0">
                <a:solidFill>
                  <a:schemeClr val="tx1"/>
                </a:solidFill>
              </a:rPr>
              <a:t>Paul C. Sutton</a:t>
            </a:r>
          </a:p>
          <a:p>
            <a:r>
              <a:rPr lang="en-US" sz="2400" b="1" dirty="0" smtClean="0">
                <a:solidFill>
                  <a:schemeClr val="tx1"/>
                </a:solidFill>
              </a:rPr>
              <a:t>Department of Geography</a:t>
            </a:r>
          </a:p>
          <a:p>
            <a:r>
              <a:rPr lang="en-US" sz="2400" b="1" dirty="0" smtClean="0">
                <a:solidFill>
                  <a:schemeClr val="tx1"/>
                </a:solidFill>
              </a:rPr>
              <a:t>University of Denver</a:t>
            </a:r>
          </a:p>
          <a:p>
            <a:r>
              <a:rPr lang="en-US" sz="2400" b="1" dirty="0" smtClean="0">
                <a:solidFill>
                  <a:schemeClr val="tx1"/>
                </a:solidFill>
              </a:rPr>
              <a:t>psutton@du.edu</a:t>
            </a:r>
            <a:endParaRPr lang="en-US" sz="24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618"/>
            <a:ext cx="7620000" cy="1143000"/>
          </a:xfrm>
        </p:spPr>
        <p:txBody>
          <a:bodyPr/>
          <a:lstStyle/>
          <a:p>
            <a:r>
              <a:rPr lang="en-US" dirty="0" smtClean="0"/>
              <a:t>Overall Variation in </a:t>
            </a:r>
            <a:r>
              <a:rPr lang="en-US" dirty="0" err="1" smtClean="0"/>
              <a:t>LIC_avg</a:t>
            </a:r>
            <a:endParaRPr lang="en-US" dirty="0"/>
          </a:p>
        </p:txBody>
      </p:sp>
      <p:sp>
        <p:nvSpPr>
          <p:cNvPr id="3" name="Content Placeholder 2"/>
          <p:cNvSpPr>
            <a:spLocks noGrp="1"/>
          </p:cNvSpPr>
          <p:nvPr>
            <p:ph idx="1"/>
          </p:nvPr>
        </p:nvSpPr>
        <p:spPr>
          <a:xfrm>
            <a:off x="91440" y="1154430"/>
            <a:ext cx="8435340" cy="5394960"/>
          </a:xfrm>
        </p:spPr>
        <p:txBody>
          <a:bodyPr>
            <a:normAutofit fontScale="92500" lnSpcReduction="20000"/>
          </a:bodyPr>
          <a:lstStyle/>
          <a:p>
            <a:r>
              <a:rPr lang="en-US" b="1" dirty="0" smtClean="0"/>
              <a:t>Overall variation in the </a:t>
            </a:r>
            <a:r>
              <a:rPr lang="en-US" b="1" dirty="0" err="1" smtClean="0"/>
              <a:t>LIC_avg</a:t>
            </a:r>
            <a:r>
              <a:rPr lang="en-US" b="1" dirty="0" smtClean="0"/>
              <a:t> metric when corrected for effects of ‘Gender’, ‘Class Size’, and ‘Aggregate GPA of course’ for the average of all tenure track faculty course evaluation scores in Geography at the University of Denver varies from 4.95 to 5.45</a:t>
            </a:r>
          </a:p>
          <a:p>
            <a:pPr marL="114300" indent="0">
              <a:buNone/>
            </a:pPr>
            <a:endParaRPr lang="en-US" b="1" dirty="0" smtClean="0"/>
          </a:p>
          <a:p>
            <a:r>
              <a:rPr lang="en-US" b="1" dirty="0" smtClean="0"/>
              <a:t>The overall department mean was 5.19</a:t>
            </a:r>
          </a:p>
          <a:p>
            <a:endParaRPr lang="en-US" b="1" dirty="0" smtClean="0"/>
          </a:p>
          <a:p>
            <a:endParaRPr lang="en-US" b="1" dirty="0"/>
          </a:p>
          <a:p>
            <a:r>
              <a:rPr lang="en-US" b="1" dirty="0" smtClean="0"/>
              <a:t>One faculty member (5.45) was significantly above the mean. (p = .05)</a:t>
            </a:r>
          </a:p>
          <a:p>
            <a:endParaRPr lang="en-US" b="1" dirty="0" smtClean="0"/>
          </a:p>
          <a:p>
            <a:r>
              <a:rPr lang="en-US" b="1" dirty="0" smtClean="0"/>
              <a:t>Two faculty members (4.95) were significantly below the mean. (p = .05)</a:t>
            </a:r>
          </a:p>
          <a:p>
            <a:endParaRPr lang="en-US" b="1" dirty="0" smtClean="0"/>
          </a:p>
          <a:p>
            <a:r>
              <a:rPr lang="en-US" b="1" dirty="0" smtClean="0"/>
              <a:t>The ‘Gender Differential’ is greater than overall variation in Faculty means</a:t>
            </a:r>
          </a:p>
          <a:p>
            <a:pPr marL="114300" indent="0">
              <a:buNone/>
            </a:pPr>
            <a:endParaRPr lang="en-US" b="1" dirty="0" smtClean="0"/>
          </a:p>
          <a:p>
            <a:r>
              <a:rPr lang="en-US" b="1" dirty="0" smtClean="0"/>
              <a:t>Question: </a:t>
            </a:r>
            <a:r>
              <a:rPr lang="en-US" b="1" i="1" dirty="0" smtClean="0">
                <a:latin typeface="Times New Roman" pitchFamily="18" charset="0"/>
                <a:cs typeface="Times New Roman" pitchFamily="18" charset="0"/>
              </a:rPr>
              <a:t>In light of the </a:t>
            </a:r>
            <a:r>
              <a:rPr lang="en-US" sz="2600" b="1" i="1" dirty="0" smtClean="0">
                <a:latin typeface="Times New Roman" pitchFamily="18" charset="0"/>
                <a:cs typeface="Times New Roman" pitchFamily="18" charset="0"/>
              </a:rPr>
              <a:t>meaning </a:t>
            </a:r>
            <a:r>
              <a:rPr lang="en-US" b="1" i="1" dirty="0" smtClean="0">
                <a:latin typeface="Times New Roman" pitchFamily="18" charset="0"/>
                <a:cs typeface="Times New Roman" pitchFamily="18" charset="0"/>
              </a:rPr>
              <a:t>of the questions on the course evaluation instrument is there enough variation here to say anything useful about how effective these instructors are?     (we are all 5’s after all)</a:t>
            </a:r>
          </a:p>
        </p:txBody>
      </p:sp>
      <p:pic>
        <p:nvPicPr>
          <p:cNvPr id="1027" name="Picture 3"/>
          <p:cNvPicPr>
            <a:picLocks noChangeAspect="1" noChangeArrowheads="1"/>
          </p:cNvPicPr>
          <p:nvPr/>
        </p:nvPicPr>
        <p:blipFill>
          <a:blip r:embed="rId2"/>
          <a:srcRect/>
          <a:stretch>
            <a:fillRect/>
          </a:stretch>
        </p:blipFill>
        <p:spPr bwMode="auto">
          <a:xfrm>
            <a:off x="5470541" y="2000990"/>
            <a:ext cx="1871292" cy="1399089"/>
          </a:xfrm>
          <a:prstGeom prst="rect">
            <a:avLst/>
          </a:prstGeom>
          <a:noFill/>
          <a:ln w="9525">
            <a:noFill/>
            <a:miter lim="800000"/>
            <a:headEnd/>
            <a:tailEnd/>
          </a:ln>
        </p:spPr>
      </p:pic>
    </p:spTree>
    <p:extLst>
      <p:ext uri="{BB962C8B-B14F-4D97-AF65-F5344CB8AC3E}">
        <p14:creationId xmlns:p14="http://schemas.microsoft.com/office/powerpoint/2010/main" val="1350502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768"/>
            <a:ext cx="7620000" cy="1143000"/>
          </a:xfrm>
        </p:spPr>
        <p:txBody>
          <a:bodyPr/>
          <a:lstStyle/>
          <a:p>
            <a:r>
              <a:rPr lang="en-US" sz="4000" dirty="0" smtClean="0"/>
              <a:t>A Hierarchy of ‘Learning Outcomes’</a:t>
            </a:r>
            <a:endParaRPr lang="en-US" sz="4000" dirty="0"/>
          </a:p>
        </p:txBody>
      </p:sp>
      <p:sp>
        <p:nvSpPr>
          <p:cNvPr id="3" name="Content Placeholder 2"/>
          <p:cNvSpPr>
            <a:spLocks noGrp="1"/>
          </p:cNvSpPr>
          <p:nvPr>
            <p:ph idx="1"/>
          </p:nvPr>
        </p:nvSpPr>
        <p:spPr>
          <a:xfrm>
            <a:off x="137160" y="1337310"/>
            <a:ext cx="8241030" cy="5063490"/>
          </a:xfrm>
        </p:spPr>
        <p:txBody>
          <a:bodyPr>
            <a:normAutofit lnSpcReduction="10000"/>
          </a:bodyPr>
          <a:lstStyle/>
          <a:p>
            <a:r>
              <a:rPr lang="en-US" sz="2400" b="1" dirty="0" smtClean="0"/>
              <a:t>The University level </a:t>
            </a:r>
            <a:r>
              <a:rPr lang="en-US" dirty="0" smtClean="0"/>
              <a:t>– </a:t>
            </a:r>
          </a:p>
          <a:p>
            <a:pPr marL="114300" indent="0">
              <a:buNone/>
            </a:pPr>
            <a:r>
              <a:rPr lang="en-US" dirty="0" smtClean="0"/>
              <a:t>	</a:t>
            </a:r>
            <a:r>
              <a:rPr lang="en-US" b="1" i="1" dirty="0" smtClean="0">
                <a:latin typeface="Times New Roman" pitchFamily="18" charset="0"/>
                <a:cs typeface="Times New Roman" pitchFamily="18" charset="0"/>
              </a:rPr>
              <a:t>What good is a Bachelor’s degree?</a:t>
            </a:r>
          </a:p>
          <a:p>
            <a:pPr marL="114300" indent="0">
              <a:buNone/>
            </a:pPr>
            <a:r>
              <a:rPr lang="en-US" sz="1800" b="1" dirty="0" smtClean="0"/>
              <a:t>Things like:  Critical thinking, Quantitative reasoning, rhetoric, logic etc. ???    </a:t>
            </a:r>
          </a:p>
          <a:p>
            <a:pPr marL="114300" indent="0">
              <a:buNone/>
            </a:pPr>
            <a:r>
              <a:rPr lang="en-US" sz="1600" b="1" dirty="0" smtClean="0"/>
              <a:t>The Collegiate Learning Assessment (CLA) / National Survey of Student Engagement (NSSE)</a:t>
            </a:r>
          </a:p>
          <a:p>
            <a:pPr marL="114300" indent="0">
              <a:buNone/>
            </a:pPr>
            <a:endParaRPr lang="en-US" sz="1800" b="1" dirty="0" smtClean="0"/>
          </a:p>
          <a:p>
            <a:r>
              <a:rPr lang="en-US" sz="2400" b="1" dirty="0" smtClean="0"/>
              <a:t>The Department or Program Level </a:t>
            </a:r>
            <a:r>
              <a:rPr lang="en-US" dirty="0" smtClean="0"/>
              <a:t>– </a:t>
            </a:r>
          </a:p>
          <a:p>
            <a:pPr marL="114300" indent="0">
              <a:buNone/>
            </a:pPr>
            <a:r>
              <a:rPr lang="en-US" dirty="0" smtClean="0"/>
              <a:t>	</a:t>
            </a:r>
            <a:r>
              <a:rPr lang="en-US" b="1" i="1" dirty="0" smtClean="0">
                <a:latin typeface="Times New Roman" pitchFamily="18" charset="0"/>
                <a:cs typeface="Times New Roman" pitchFamily="18" charset="0"/>
              </a:rPr>
              <a:t>What good is a </a:t>
            </a:r>
            <a:r>
              <a:rPr lang="en-US" sz="2800" b="1" i="1" dirty="0" smtClean="0">
                <a:latin typeface="Times New Roman" pitchFamily="18" charset="0"/>
                <a:cs typeface="Times New Roman" pitchFamily="18" charset="0"/>
              </a:rPr>
              <a:t>Geography</a:t>
            </a:r>
            <a:r>
              <a:rPr lang="en-US" b="1" i="1" dirty="0" smtClean="0">
                <a:latin typeface="Times New Roman" pitchFamily="18" charset="0"/>
                <a:cs typeface="Times New Roman" pitchFamily="18" charset="0"/>
              </a:rPr>
              <a:t> degree?</a:t>
            </a:r>
          </a:p>
          <a:p>
            <a:pPr marL="114300" indent="0">
              <a:buNone/>
            </a:pPr>
            <a:r>
              <a:rPr lang="en-US" sz="1800" b="1" dirty="0" smtClean="0"/>
              <a:t>Things like: Ability to ask and answer questions that mandate the acquisition, representation, and analysis of spatially referenced data. More than basic knowledge of physical and human geography facts, concepts, and processes. ???</a:t>
            </a:r>
          </a:p>
          <a:p>
            <a:pPr marL="114300" indent="0">
              <a:buNone/>
            </a:pPr>
            <a:endParaRPr lang="en-US" sz="1800" b="1" dirty="0" smtClean="0"/>
          </a:p>
          <a:p>
            <a:r>
              <a:rPr lang="en-US" sz="2400" b="1" dirty="0" smtClean="0"/>
              <a:t>The Individual Course level </a:t>
            </a:r>
            <a:r>
              <a:rPr lang="en-US" dirty="0" smtClean="0"/>
              <a:t>– </a:t>
            </a:r>
          </a:p>
          <a:p>
            <a:pPr marL="411480" lvl="1" indent="0">
              <a:buNone/>
            </a:pPr>
            <a:r>
              <a:rPr lang="en-US" dirty="0"/>
              <a:t>	</a:t>
            </a:r>
            <a:r>
              <a:rPr lang="en-US" b="1" i="1" dirty="0" smtClean="0">
                <a:latin typeface="Times New Roman" pitchFamily="18" charset="0"/>
                <a:cs typeface="Times New Roman" pitchFamily="18" charset="0"/>
              </a:rPr>
              <a:t>What good is Intro to GIS, Physical Geography, etc.?</a:t>
            </a:r>
          </a:p>
          <a:p>
            <a:pPr marL="114300" lvl="1" indent="0">
              <a:buNone/>
            </a:pPr>
            <a:r>
              <a:rPr lang="en-US" sz="1800" b="1" dirty="0" smtClean="0"/>
              <a:t>Things like: The questions we pose on our exams and assignments. ???</a:t>
            </a:r>
          </a:p>
          <a:p>
            <a:endParaRPr lang="en-US" dirty="0"/>
          </a:p>
        </p:txBody>
      </p:sp>
    </p:spTree>
    <p:extLst>
      <p:ext uri="{BB962C8B-B14F-4D97-AF65-F5344CB8AC3E}">
        <p14:creationId xmlns:p14="http://schemas.microsoft.com/office/powerpoint/2010/main" val="1447346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Goals &amp; Learning Outcomes in a Geography Program </a:t>
            </a:r>
            <a:r>
              <a:rPr lang="en-US" sz="2400" b="1" dirty="0" smtClean="0"/>
              <a:t>(</a:t>
            </a:r>
            <a:r>
              <a:rPr lang="en-US" sz="2000" b="1" dirty="0" smtClean="0">
                <a:latin typeface="Times New Roman" pitchFamily="18" charset="0"/>
                <a:cs typeface="Times New Roman" pitchFamily="18" charset="0"/>
              </a:rPr>
              <a:t>these are taken from Geography at Cal State Sacramento</a:t>
            </a:r>
            <a:r>
              <a:rPr lang="en-US" sz="2400" b="1" dirty="0" smtClean="0"/>
              <a:t>)</a:t>
            </a:r>
            <a:endParaRPr lang="en-US" sz="2400" b="1" dirty="0"/>
          </a:p>
        </p:txBody>
      </p:sp>
      <p:sp>
        <p:nvSpPr>
          <p:cNvPr id="3" name="Content Placeholder 2"/>
          <p:cNvSpPr>
            <a:spLocks noGrp="1"/>
          </p:cNvSpPr>
          <p:nvPr>
            <p:ph idx="1"/>
          </p:nvPr>
        </p:nvSpPr>
        <p:spPr>
          <a:xfrm>
            <a:off x="148590" y="1417638"/>
            <a:ext cx="8892540" cy="5326062"/>
          </a:xfrm>
        </p:spPr>
        <p:txBody>
          <a:bodyPr>
            <a:normAutofit fontScale="70000" lnSpcReduction="20000"/>
          </a:bodyPr>
          <a:lstStyle/>
          <a:p>
            <a:pPr marL="114300" indent="0">
              <a:spcAft>
                <a:spcPts val="1200"/>
              </a:spcAft>
              <a:buNone/>
            </a:pPr>
            <a:r>
              <a:rPr lang="en-US" b="1" dirty="0" smtClean="0"/>
              <a:t>1</a:t>
            </a:r>
            <a:r>
              <a:rPr lang="en-US" b="1" dirty="0"/>
              <a:t>. Demonstrate a knowledge of the basic concepts of physical and human geography</a:t>
            </a:r>
            <a:r>
              <a:rPr lang="en-US" b="1" dirty="0" smtClean="0"/>
              <a:t>;</a:t>
            </a:r>
          </a:p>
          <a:p>
            <a:pPr marL="114300" indent="0">
              <a:buNone/>
            </a:pPr>
            <a:r>
              <a:rPr lang="en-US" b="1" dirty="0" smtClean="0"/>
              <a:t>2</a:t>
            </a:r>
            <a:r>
              <a:rPr lang="en-US" b="1" dirty="0"/>
              <a:t>. Have an understanding of the nature of Geography as an academic discipline, including</a:t>
            </a:r>
          </a:p>
          <a:p>
            <a:pPr marL="114300" indent="0">
              <a:spcAft>
                <a:spcPts val="1200"/>
              </a:spcAft>
              <a:buNone/>
            </a:pPr>
            <a:r>
              <a:rPr lang="en-US" b="1" dirty="0"/>
              <a:t>familiarity with its history and principal subfields</a:t>
            </a:r>
            <a:r>
              <a:rPr lang="en-US" b="1" dirty="0" smtClean="0"/>
              <a:t>;</a:t>
            </a:r>
          </a:p>
          <a:p>
            <a:pPr marL="114300" indent="0">
              <a:spcAft>
                <a:spcPts val="1200"/>
              </a:spcAft>
              <a:buNone/>
            </a:pPr>
            <a:r>
              <a:rPr lang="en-US" b="1" dirty="0" smtClean="0"/>
              <a:t>3</a:t>
            </a:r>
            <a:r>
              <a:rPr lang="en-US" b="1" dirty="0"/>
              <a:t>. Demonstrate a competency in selected geographic techniques</a:t>
            </a:r>
            <a:r>
              <a:rPr lang="en-US" b="1" dirty="0" smtClean="0"/>
              <a:t>;</a:t>
            </a:r>
          </a:p>
          <a:p>
            <a:pPr marL="114300" indent="0">
              <a:buNone/>
            </a:pPr>
            <a:r>
              <a:rPr lang="en-US" b="1" dirty="0" smtClean="0"/>
              <a:t>4</a:t>
            </a:r>
            <a:r>
              <a:rPr lang="en-US" b="1" dirty="0"/>
              <a:t>. Display competency in the graphic expression of geographic/spatial data (maps,</a:t>
            </a:r>
          </a:p>
          <a:p>
            <a:pPr marL="114300" indent="0">
              <a:spcAft>
                <a:spcPts val="1200"/>
              </a:spcAft>
              <a:buNone/>
            </a:pPr>
            <a:r>
              <a:rPr lang="en-US" b="1" dirty="0"/>
              <a:t>photographs, graphs, data bases</a:t>
            </a:r>
            <a:r>
              <a:rPr lang="en-US" b="1" dirty="0" smtClean="0"/>
              <a:t>);</a:t>
            </a:r>
          </a:p>
          <a:p>
            <a:pPr marL="114300" indent="0">
              <a:spcAft>
                <a:spcPts val="1200"/>
              </a:spcAft>
              <a:buNone/>
            </a:pPr>
            <a:r>
              <a:rPr lang="en-US" b="1" dirty="0" smtClean="0"/>
              <a:t>5</a:t>
            </a:r>
            <a:r>
              <a:rPr lang="en-US" b="1" dirty="0"/>
              <a:t>. Display competency in written expression with respect to clarity, logical expression, </a:t>
            </a:r>
            <a:r>
              <a:rPr lang="en-US" b="1" dirty="0" smtClean="0"/>
              <a:t>and effective </a:t>
            </a:r>
            <a:r>
              <a:rPr lang="en-US" b="1" dirty="0"/>
              <a:t>argument</a:t>
            </a:r>
            <a:r>
              <a:rPr lang="en-US" b="1" dirty="0" smtClean="0"/>
              <a:t>;</a:t>
            </a:r>
          </a:p>
          <a:p>
            <a:pPr marL="114300" indent="0">
              <a:buNone/>
            </a:pPr>
            <a:r>
              <a:rPr lang="en-US" b="1" dirty="0" smtClean="0"/>
              <a:t>6</a:t>
            </a:r>
            <a:r>
              <a:rPr lang="en-US" b="1" dirty="0"/>
              <a:t>. Understand and apply the basic research skills, including the ability to (a) critically</a:t>
            </a:r>
          </a:p>
          <a:p>
            <a:pPr marL="114300" indent="0">
              <a:spcAft>
                <a:spcPts val="1200"/>
              </a:spcAft>
              <a:buNone/>
            </a:pPr>
            <a:r>
              <a:rPr lang="en-US" b="1" dirty="0"/>
              <a:t>evaluate the research of others and (b) effectively design a research project on one’s own</a:t>
            </a:r>
            <a:r>
              <a:rPr lang="en-US" b="1" dirty="0" smtClean="0"/>
              <a:t>.</a:t>
            </a:r>
          </a:p>
          <a:p>
            <a:pPr marL="114300" indent="0">
              <a:buNone/>
            </a:pPr>
            <a:r>
              <a:rPr lang="en-US" b="1" dirty="0" smtClean="0"/>
              <a:t>7</a:t>
            </a:r>
            <a:r>
              <a:rPr lang="en-US" b="1" dirty="0"/>
              <a:t>. Acquire knowledge and skills sufficient to allow one to pursue advanced study in</a:t>
            </a:r>
          </a:p>
          <a:p>
            <a:pPr marL="114300" indent="0">
              <a:buNone/>
            </a:pPr>
            <a:r>
              <a:rPr lang="en-US" b="1" dirty="0"/>
              <a:t>geography or find employment in geography-related field</a:t>
            </a:r>
            <a:r>
              <a:rPr lang="en-US" b="1" dirty="0" smtClean="0"/>
              <a:t>.</a:t>
            </a:r>
          </a:p>
          <a:p>
            <a:endParaRPr lang="en-US" b="1" dirty="0"/>
          </a:p>
          <a:p>
            <a:pPr marL="114300" indent="0">
              <a:buNone/>
            </a:pPr>
            <a:r>
              <a:rPr lang="en-US" b="1" i="1" dirty="0">
                <a:latin typeface="Times New Roman" pitchFamily="18" charset="0"/>
                <a:cs typeface="Times New Roman" pitchFamily="18" charset="0"/>
              </a:rPr>
              <a:t>Learning Outcomes: A variety of learning outcomes are identified to help the </a:t>
            </a:r>
            <a:r>
              <a:rPr lang="en-US" b="1" i="1" dirty="0" smtClean="0">
                <a:latin typeface="Times New Roman" pitchFamily="18" charset="0"/>
                <a:cs typeface="Times New Roman" pitchFamily="18" charset="0"/>
              </a:rPr>
              <a:t>student</a:t>
            </a:r>
          </a:p>
          <a:p>
            <a:pPr marL="114300" indent="0">
              <a:buNone/>
            </a:pPr>
            <a:r>
              <a:rPr lang="en-US" b="1" i="1" dirty="0" smtClean="0">
                <a:latin typeface="Times New Roman" pitchFamily="18" charset="0"/>
                <a:cs typeface="Times New Roman" pitchFamily="18" charset="0"/>
              </a:rPr>
              <a:t>Achieve the </a:t>
            </a:r>
            <a:r>
              <a:rPr lang="en-US" b="1" i="1" dirty="0">
                <a:latin typeface="Times New Roman" pitchFamily="18" charset="0"/>
                <a:cs typeface="Times New Roman" pitchFamily="18" charset="0"/>
              </a:rPr>
              <a:t>above goals and they reflect the different levels of learning set forth in Bloom’s taxonomy</a:t>
            </a:r>
          </a:p>
          <a:p>
            <a:pPr marL="114300" indent="0">
              <a:buNone/>
            </a:pPr>
            <a:r>
              <a:rPr lang="en-US" b="1" i="1" dirty="0">
                <a:latin typeface="Times New Roman" pitchFamily="18" charset="0"/>
                <a:cs typeface="Times New Roman" pitchFamily="18" charset="0"/>
              </a:rPr>
              <a:t>including basic knowledge and comprehension, application, analysis and evaluation, </a:t>
            </a:r>
            <a:r>
              <a:rPr lang="en-US" b="1" i="1" dirty="0" smtClean="0">
                <a:latin typeface="Times New Roman" pitchFamily="18" charset="0"/>
                <a:cs typeface="Times New Roman" pitchFamily="18" charset="0"/>
              </a:rPr>
              <a:t>and synthesis</a:t>
            </a:r>
            <a:endParaRPr lang="en-US" b="1" i="1" dirty="0">
              <a:latin typeface="Times New Roman" pitchFamily="18" charset="0"/>
              <a:cs typeface="Times New Roman" pitchFamily="18" charset="0"/>
            </a:endParaRPr>
          </a:p>
        </p:txBody>
      </p:sp>
    </p:spTree>
    <p:extLst>
      <p:ext uri="{BB962C8B-B14F-4D97-AF65-F5344CB8AC3E}">
        <p14:creationId xmlns:p14="http://schemas.microsoft.com/office/powerpoint/2010/main" val="782492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546123" cy="1143000"/>
          </a:xfrm>
        </p:spPr>
        <p:txBody>
          <a:bodyPr/>
          <a:lstStyle/>
          <a:p>
            <a:r>
              <a:rPr lang="en-US" sz="2800" b="1" dirty="0" smtClean="0"/>
              <a:t>Skills in Professional Geography: An Assessment of Workforce Needs and Expectations  </a:t>
            </a:r>
            <a:r>
              <a:rPr lang="en-US" sz="2400" b="1" dirty="0" smtClean="0"/>
              <a:t>(Paper in the PG)</a:t>
            </a:r>
            <a:br>
              <a:rPr lang="en-US" sz="2400" b="1" dirty="0" smtClean="0"/>
            </a:br>
            <a:endParaRPr lang="en-US" sz="2400" b="1" dirty="0"/>
          </a:p>
        </p:txBody>
      </p:sp>
      <p:sp>
        <p:nvSpPr>
          <p:cNvPr id="4" name="TextBox 3"/>
          <p:cNvSpPr txBox="1"/>
          <p:nvPr/>
        </p:nvSpPr>
        <p:spPr>
          <a:xfrm>
            <a:off x="411480" y="6172200"/>
            <a:ext cx="7810984" cy="523220"/>
          </a:xfrm>
          <a:prstGeom prst="rect">
            <a:avLst/>
          </a:prstGeom>
          <a:noFill/>
        </p:spPr>
        <p:txBody>
          <a:bodyPr wrap="none" rtlCol="0">
            <a:spAutoFit/>
          </a:bodyPr>
          <a:lstStyle/>
          <a:p>
            <a:r>
              <a:rPr lang="en-US" sz="1400" b="1" dirty="0">
                <a:latin typeface="Times New Roman" pitchFamily="18" charset="0"/>
                <a:cs typeface="Times New Roman" pitchFamily="18" charset="0"/>
              </a:rPr>
              <a:t>Solem, Michael , Cheung, Ivan and </a:t>
            </a:r>
            <a:r>
              <a:rPr lang="en-US" sz="1400" b="1" dirty="0" err="1">
                <a:latin typeface="Times New Roman" pitchFamily="18" charset="0"/>
                <a:cs typeface="Times New Roman" pitchFamily="18" charset="0"/>
              </a:rPr>
              <a:t>Schlemper</a:t>
            </a:r>
            <a:r>
              <a:rPr lang="en-US" sz="1400" b="1" dirty="0">
                <a:latin typeface="Times New Roman" pitchFamily="18" charset="0"/>
                <a:cs typeface="Times New Roman" pitchFamily="18" charset="0"/>
              </a:rPr>
              <a:t>, M. Beth(2008) 'Skills in Professional Geography: An</a:t>
            </a:r>
          </a:p>
          <a:p>
            <a:r>
              <a:rPr lang="en-US" sz="1400" b="1" dirty="0">
                <a:latin typeface="Times New Roman" pitchFamily="18" charset="0"/>
                <a:cs typeface="Times New Roman" pitchFamily="18" charset="0"/>
              </a:rPr>
              <a:t>Assessment of Workforce Needs and Expectations', The Professional Geographer, 60: 3, 356 — 373</a:t>
            </a: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92142"/>
            <a:ext cx="9144000" cy="451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3450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73" y="91758"/>
            <a:ext cx="8686800" cy="1143000"/>
          </a:xfrm>
        </p:spPr>
        <p:txBody>
          <a:bodyPr/>
          <a:lstStyle/>
          <a:p>
            <a:r>
              <a:rPr lang="en-US" sz="3200" b="1" dirty="0" smtClean="0"/>
              <a:t>What are Program responsibilities in terms of delivering and measuring learning outcomes</a:t>
            </a:r>
            <a:r>
              <a:rPr lang="en-US" sz="4000" b="1" dirty="0" smtClean="0"/>
              <a:t>?</a:t>
            </a:r>
            <a:endParaRPr lang="en-US" sz="4000" b="1" dirty="0"/>
          </a:p>
        </p:txBody>
      </p:sp>
      <p:sp>
        <p:nvSpPr>
          <p:cNvPr id="3" name="Content Placeholder 2"/>
          <p:cNvSpPr>
            <a:spLocks noGrp="1"/>
          </p:cNvSpPr>
          <p:nvPr>
            <p:ph idx="1"/>
          </p:nvPr>
        </p:nvSpPr>
        <p:spPr>
          <a:xfrm>
            <a:off x="457200" y="1600200"/>
            <a:ext cx="3829050" cy="2766060"/>
          </a:xfrm>
        </p:spPr>
        <p:txBody>
          <a:bodyPr>
            <a:normAutofit lnSpcReduction="10000"/>
          </a:bodyPr>
          <a:lstStyle/>
          <a:p>
            <a:r>
              <a:rPr lang="en-US" dirty="0" smtClean="0"/>
              <a:t>Computer Skills?</a:t>
            </a:r>
          </a:p>
          <a:p>
            <a:r>
              <a:rPr lang="en-US" dirty="0" smtClean="0"/>
              <a:t>Effective written and oral communications?</a:t>
            </a:r>
          </a:p>
          <a:p>
            <a:r>
              <a:rPr lang="en-US" dirty="0" smtClean="0"/>
              <a:t>Spatial Thinking?</a:t>
            </a:r>
          </a:p>
          <a:p>
            <a:r>
              <a:rPr lang="en-US" dirty="0" smtClean="0"/>
              <a:t>Ethical Practice?</a:t>
            </a:r>
          </a:p>
          <a:p>
            <a:r>
              <a:rPr lang="en-US" dirty="0" smtClean="0"/>
              <a:t>Teamwork?</a:t>
            </a:r>
          </a:p>
          <a:p>
            <a:r>
              <a:rPr lang="en-US" dirty="0" smtClean="0"/>
              <a:t>Cartography?</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8173" y="1600200"/>
            <a:ext cx="4333875"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931018" y="3513773"/>
            <a:ext cx="3749616" cy="646331"/>
          </a:xfrm>
          <a:prstGeom prst="rect">
            <a:avLst/>
          </a:prstGeom>
          <a:noFill/>
        </p:spPr>
        <p:txBody>
          <a:bodyPr wrap="none" rtlCol="0">
            <a:spAutoFit/>
          </a:bodyPr>
          <a:lstStyle/>
          <a:p>
            <a:r>
              <a:rPr lang="en-US" dirty="0" smtClean="0"/>
              <a:t>(Quote above taken from Solem et al. </a:t>
            </a:r>
            <a:endParaRPr lang="en-US" dirty="0"/>
          </a:p>
          <a:p>
            <a:r>
              <a:rPr lang="en-US" dirty="0" smtClean="0"/>
              <a:t>Professional Geographer 2008)</a:t>
            </a:r>
            <a:endParaRPr lang="en-US" dirty="0"/>
          </a:p>
        </p:txBody>
      </p:sp>
      <p:sp>
        <p:nvSpPr>
          <p:cNvPr id="4" name="TextBox 3"/>
          <p:cNvSpPr txBox="1"/>
          <p:nvPr/>
        </p:nvSpPr>
        <p:spPr>
          <a:xfrm>
            <a:off x="172965" y="4393419"/>
            <a:ext cx="7955383" cy="1754326"/>
          </a:xfrm>
          <a:prstGeom prst="rect">
            <a:avLst/>
          </a:prstGeom>
          <a:noFill/>
        </p:spPr>
        <p:txBody>
          <a:bodyPr wrap="none" rtlCol="0">
            <a:spAutoFit/>
          </a:bodyPr>
          <a:lstStyle/>
          <a:p>
            <a:r>
              <a:rPr lang="en-US" b="1" dirty="0" smtClean="0"/>
              <a:t>While Geography Departments and programs </a:t>
            </a:r>
            <a:r>
              <a:rPr lang="en-US" b="1" i="1" dirty="0" smtClean="0"/>
              <a:t>contribute</a:t>
            </a:r>
            <a:r>
              <a:rPr lang="en-US" b="1" dirty="0" smtClean="0"/>
              <a:t> to the development</a:t>
            </a:r>
          </a:p>
          <a:p>
            <a:r>
              <a:rPr lang="en-US" b="1" dirty="0" smtClean="0"/>
              <a:t>Of ‘General Skills’ such as ‘Teamwork’ , ‘Critical Thinking’, etc. I would argue that</a:t>
            </a:r>
          </a:p>
          <a:p>
            <a:r>
              <a:rPr lang="en-US" b="1" dirty="0" smtClean="0"/>
              <a:t>Our </a:t>
            </a:r>
            <a:r>
              <a:rPr lang="en-US" b="1" i="1" dirty="0" smtClean="0"/>
              <a:t>programmatic</a:t>
            </a:r>
            <a:r>
              <a:rPr lang="en-US" b="1" dirty="0" smtClean="0"/>
              <a:t> ‘Learning Outcome’ measurements focus more on ‘Geography </a:t>
            </a:r>
          </a:p>
          <a:p>
            <a:r>
              <a:rPr lang="en-US" b="1" dirty="0" smtClean="0"/>
              <a:t>Skills’ such as Field Methods, GIS, Spatial Thinking, etc. Because they answer the</a:t>
            </a:r>
          </a:p>
          <a:p>
            <a:r>
              <a:rPr lang="en-US" b="1" dirty="0" smtClean="0"/>
              <a:t>Question – “</a:t>
            </a:r>
            <a:r>
              <a:rPr lang="en-US" b="1" i="1" dirty="0" smtClean="0">
                <a:latin typeface="Times New Roman" pitchFamily="18" charset="0"/>
                <a:cs typeface="Times New Roman" pitchFamily="18" charset="0"/>
              </a:rPr>
              <a:t>Why hire a student with a degree in Geography</a:t>
            </a:r>
            <a:r>
              <a:rPr lang="en-US" b="1" dirty="0" smtClean="0"/>
              <a:t>?” </a:t>
            </a:r>
          </a:p>
          <a:p>
            <a:endParaRPr lang="en-US" b="1" dirty="0" smtClean="0"/>
          </a:p>
        </p:txBody>
      </p:sp>
    </p:spTree>
    <p:extLst>
      <p:ext uri="{BB962C8B-B14F-4D97-AF65-F5344CB8AC3E}">
        <p14:creationId xmlns:p14="http://schemas.microsoft.com/office/powerpoint/2010/main" val="1513717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768"/>
            <a:ext cx="7620000" cy="1143000"/>
          </a:xfrm>
        </p:spPr>
        <p:txBody>
          <a:bodyPr/>
          <a:lstStyle/>
          <a:p>
            <a:r>
              <a:rPr lang="en-US" sz="3600" b="1" dirty="0" smtClean="0"/>
              <a:t>The Force Concept Inventory and</a:t>
            </a:r>
            <a:r>
              <a:rPr lang="en-US" sz="3600" dirty="0" smtClean="0"/>
              <a:t>, … </a:t>
            </a:r>
            <a:br>
              <a:rPr lang="en-US" sz="3600" dirty="0" smtClean="0"/>
            </a:br>
            <a:r>
              <a:rPr lang="en-US" sz="2400" b="1" i="1" dirty="0" smtClean="0"/>
              <a:t>How do we measure ability to “Reason Spatially”?</a:t>
            </a:r>
            <a:endParaRPr lang="en-US" sz="2400" b="1" i="1" dirty="0"/>
          </a:p>
        </p:txBody>
      </p:sp>
      <p:sp>
        <p:nvSpPr>
          <p:cNvPr id="3" name="Content Placeholder 2"/>
          <p:cNvSpPr>
            <a:spLocks noGrp="1"/>
          </p:cNvSpPr>
          <p:nvPr>
            <p:ph idx="1"/>
          </p:nvPr>
        </p:nvSpPr>
        <p:spPr>
          <a:xfrm>
            <a:off x="102870" y="1314768"/>
            <a:ext cx="7974330" cy="5337492"/>
          </a:xfrm>
        </p:spPr>
        <p:txBody>
          <a:bodyPr>
            <a:normAutofit lnSpcReduction="10000"/>
          </a:bodyPr>
          <a:lstStyle/>
          <a:p>
            <a:r>
              <a:rPr lang="en-US" sz="2400" b="1" dirty="0" smtClean="0"/>
              <a:t>Is the force of big </a:t>
            </a:r>
          </a:p>
          <a:p>
            <a:pPr marL="114300" indent="0">
              <a:buNone/>
            </a:pPr>
            <a:r>
              <a:rPr lang="en-US" sz="2400" b="1" dirty="0" smtClean="0"/>
              <a:t>truck on the little car……</a:t>
            </a:r>
          </a:p>
          <a:p>
            <a:pPr marL="571500" indent="-457200">
              <a:buAutoNum type="alphaUcParenR"/>
            </a:pPr>
            <a:r>
              <a:rPr lang="en-US" sz="3200" b="1" dirty="0" smtClean="0"/>
              <a:t>Bigger</a:t>
            </a:r>
            <a:endParaRPr lang="en-US" b="1" dirty="0" smtClean="0"/>
          </a:p>
          <a:p>
            <a:pPr marL="571500" indent="-457200">
              <a:buAutoNum type="alphaUcParenR"/>
            </a:pPr>
            <a:r>
              <a:rPr lang="en-US" sz="1800" b="1" dirty="0" smtClean="0"/>
              <a:t>Smaller</a:t>
            </a:r>
            <a:endParaRPr lang="en-US" b="1" dirty="0" smtClean="0"/>
          </a:p>
          <a:p>
            <a:pPr marL="571500" indent="-457200">
              <a:buAutoNum type="alphaUcParenR"/>
            </a:pPr>
            <a:r>
              <a:rPr lang="en-US" b="1" dirty="0" smtClean="0"/>
              <a:t>The Same</a:t>
            </a:r>
          </a:p>
          <a:p>
            <a:pPr marL="114300" indent="0">
              <a:buNone/>
            </a:pPr>
            <a:r>
              <a:rPr lang="en-US" sz="2400" b="1" dirty="0" smtClean="0"/>
              <a:t>As the force of the little car on the big truck? </a:t>
            </a:r>
          </a:p>
          <a:p>
            <a:pPr marL="114300" indent="0">
              <a:buNone/>
            </a:pPr>
            <a:endParaRPr lang="en-US" dirty="0"/>
          </a:p>
          <a:p>
            <a:pPr marL="114300" indent="0">
              <a:buNone/>
            </a:pPr>
            <a:r>
              <a:rPr lang="en-US" b="1" i="1" dirty="0" smtClean="0">
                <a:latin typeface="Times New Roman" pitchFamily="18" charset="0"/>
                <a:cs typeface="Times New Roman" pitchFamily="18" charset="0"/>
              </a:rPr>
              <a:t>Even students that do well in Physics get some of these basic</a:t>
            </a:r>
          </a:p>
          <a:p>
            <a:pPr marL="114300" indent="0">
              <a:buNone/>
            </a:pPr>
            <a:r>
              <a:rPr lang="en-US" b="1" i="1" dirty="0" smtClean="0">
                <a:latin typeface="Times New Roman" pitchFamily="18" charset="0"/>
                <a:cs typeface="Times New Roman" pitchFamily="18" charset="0"/>
              </a:rPr>
              <a:t>Conceptual questions wrong. </a:t>
            </a:r>
          </a:p>
          <a:p>
            <a:pPr marL="114300" indent="0">
              <a:buNone/>
            </a:pPr>
            <a:r>
              <a:rPr lang="en-US" b="1" i="1" dirty="0" smtClean="0">
                <a:latin typeface="Times New Roman" pitchFamily="18" charset="0"/>
                <a:cs typeface="Times New Roman" pitchFamily="18" charset="0"/>
              </a:rPr>
              <a:t>Do Geography students have these kinds of Problems? </a:t>
            </a:r>
          </a:p>
          <a:p>
            <a:pPr marL="114300" indent="0">
              <a:buNone/>
            </a:pPr>
            <a:r>
              <a:rPr lang="en-US" b="1" i="1"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Cal State Sacramento Program assessment suggests maybe</a:t>
            </a:r>
            <a:r>
              <a:rPr lang="en-US" b="1" i="1" dirty="0" smtClean="0">
                <a:latin typeface="Times New Roman" pitchFamily="18" charset="0"/>
                <a:cs typeface="Times New Roman" pitchFamily="18" charset="0"/>
              </a:rPr>
              <a:t>)</a:t>
            </a:r>
          </a:p>
          <a:p>
            <a:pPr marL="114300" indent="0">
              <a:buNone/>
            </a:pPr>
            <a:r>
              <a:rPr lang="en-US" b="1" i="1" dirty="0" smtClean="0">
                <a:latin typeface="Times New Roman" pitchFamily="18" charset="0"/>
                <a:cs typeface="Times New Roman" pitchFamily="18" charset="0"/>
              </a:rPr>
              <a:t>Is Geography analogous to Physics in this sense?</a:t>
            </a:r>
          </a:p>
          <a:p>
            <a:pPr marL="114300" indent="0">
              <a:buNone/>
            </a:pPr>
            <a:r>
              <a:rPr lang="en-US" b="1" i="1"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Did</a:t>
            </a:r>
            <a:r>
              <a:rPr lang="en-US" b="1"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Albert Einstein think Geography was too hard ?</a:t>
            </a:r>
            <a:r>
              <a:rPr lang="en-US" i="1" dirty="0" smtClean="0">
                <a:latin typeface="Times New Roman" pitchFamily="18" charset="0"/>
                <a:cs typeface="Times New Roman" pitchFamily="18" charset="0"/>
                <a:sym typeface="Wingdings" pitchFamily="2" charset="2"/>
              </a:rPr>
              <a:t></a:t>
            </a:r>
            <a:r>
              <a:rPr lang="en-US" b="1" i="1" dirty="0" smtClean="0">
                <a:latin typeface="Times New Roman" pitchFamily="18" charset="0"/>
                <a:cs typeface="Times New Roman" pitchFamily="18" charset="0"/>
                <a:sym typeface="Wingdings" pitchFamily="2" charset="2"/>
              </a:rPr>
              <a:t>)</a:t>
            </a:r>
            <a:endParaRPr lang="en-US" b="1" i="1" dirty="0" smtClean="0">
              <a:latin typeface="Times New Roman" pitchFamily="18" charset="0"/>
              <a:cs typeface="Times New Roman" pitchFamily="18" charset="0"/>
            </a:endParaRPr>
          </a:p>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2363" y="1417638"/>
            <a:ext cx="5199809" cy="196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231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 y="23178"/>
            <a:ext cx="8309610" cy="1143000"/>
          </a:xfrm>
        </p:spPr>
        <p:txBody>
          <a:bodyPr/>
          <a:lstStyle/>
          <a:p>
            <a:r>
              <a:rPr lang="en-US" sz="3600" b="1" smtClean="0"/>
              <a:t>The </a:t>
            </a:r>
            <a:r>
              <a:rPr lang="en-US" sz="3600" b="1" smtClean="0"/>
              <a:t>apocryphal </a:t>
            </a:r>
            <a:r>
              <a:rPr lang="en-US" sz="3600" b="1" dirty="0" smtClean="0"/>
              <a:t>Harvard Grad Question</a:t>
            </a:r>
            <a:br>
              <a:rPr lang="en-US" sz="3600" b="1" dirty="0" smtClean="0"/>
            </a:br>
            <a:r>
              <a:rPr lang="en-US" sz="1800" dirty="0" smtClean="0"/>
              <a:t>(perhaps this makes this question a good candidate for  a ‘</a:t>
            </a:r>
            <a:r>
              <a:rPr lang="en-US" sz="1800" b="1" dirty="0" smtClean="0"/>
              <a:t>Geographic Concept Inventory</a:t>
            </a:r>
            <a:r>
              <a:rPr lang="en-US" sz="1800" dirty="0" smtClean="0"/>
              <a:t>’)</a:t>
            </a:r>
            <a:endParaRPr lang="en-US" sz="3600" dirty="0"/>
          </a:p>
        </p:txBody>
      </p:sp>
      <p:sp>
        <p:nvSpPr>
          <p:cNvPr id="3" name="Content Placeholder 2"/>
          <p:cNvSpPr>
            <a:spLocks noGrp="1"/>
          </p:cNvSpPr>
          <p:nvPr>
            <p:ph idx="1"/>
          </p:nvPr>
        </p:nvSpPr>
        <p:spPr>
          <a:xfrm>
            <a:off x="0" y="1166178"/>
            <a:ext cx="8869680" cy="4800600"/>
          </a:xfrm>
        </p:spPr>
        <p:txBody>
          <a:bodyPr>
            <a:normAutofit fontScale="92500" lnSpcReduction="10000"/>
          </a:bodyPr>
          <a:lstStyle/>
          <a:p>
            <a:r>
              <a:rPr lang="en-US" dirty="0" smtClean="0"/>
              <a:t>When posed with this classical </a:t>
            </a:r>
            <a:r>
              <a:rPr lang="en-US" i="1" dirty="0" smtClean="0"/>
              <a:t>physical geography </a:t>
            </a:r>
            <a:r>
              <a:rPr lang="en-US" dirty="0" smtClean="0"/>
              <a:t>question, </a:t>
            </a:r>
          </a:p>
          <a:p>
            <a:pPr marL="114300" indent="0">
              <a:buNone/>
            </a:pPr>
            <a:r>
              <a:rPr lang="en-US" dirty="0"/>
              <a:t> </a:t>
            </a:r>
            <a:r>
              <a:rPr lang="en-US" dirty="0" smtClean="0"/>
              <a:t>    graduates of Harvard University performed no better than </a:t>
            </a:r>
          </a:p>
          <a:p>
            <a:pPr marL="114300" indent="0">
              <a:buNone/>
            </a:pPr>
            <a:r>
              <a:rPr lang="en-US" dirty="0"/>
              <a:t> </a:t>
            </a:r>
            <a:r>
              <a:rPr lang="en-US" dirty="0" smtClean="0"/>
              <a:t>    nearby 9</a:t>
            </a:r>
            <a:r>
              <a:rPr lang="en-US" baseline="30000" dirty="0" smtClean="0"/>
              <a:t>th</a:t>
            </a:r>
            <a:r>
              <a:rPr lang="en-US" dirty="0" smtClean="0"/>
              <a:t> grade students.</a:t>
            </a:r>
          </a:p>
          <a:p>
            <a:pPr marL="114300" indent="0">
              <a:buNone/>
            </a:pPr>
            <a:endParaRPr lang="en-US" dirty="0" smtClean="0"/>
          </a:p>
          <a:p>
            <a:r>
              <a:rPr lang="en-US" dirty="0" smtClean="0"/>
              <a:t>Question:</a:t>
            </a:r>
          </a:p>
          <a:p>
            <a:endParaRPr lang="en-US" dirty="0" smtClean="0"/>
          </a:p>
          <a:p>
            <a:pPr marL="114300" indent="0">
              <a:buNone/>
            </a:pPr>
            <a:r>
              <a:rPr lang="en-US" dirty="0" smtClean="0"/>
              <a:t> 	</a:t>
            </a:r>
            <a:r>
              <a:rPr lang="en-US" sz="2400" b="1" i="1" dirty="0" smtClean="0">
                <a:latin typeface="Times New Roman" pitchFamily="18" charset="0"/>
                <a:cs typeface="Times New Roman" pitchFamily="18" charset="0"/>
              </a:rPr>
              <a:t>“Why is it warmer in the summer than it is in the </a:t>
            </a:r>
          </a:p>
          <a:p>
            <a:pPr marL="114300" indent="0">
              <a:buNone/>
            </a:pPr>
            <a:r>
              <a:rPr lang="en-US" sz="2400" b="1" i="1" dirty="0" smtClean="0">
                <a:latin typeface="Times New Roman" pitchFamily="18" charset="0"/>
                <a:cs typeface="Times New Roman" pitchFamily="18" charset="0"/>
              </a:rPr>
              <a:t>		winter in the United States?”</a:t>
            </a:r>
          </a:p>
          <a:p>
            <a:pPr marL="114300" indent="0">
              <a:buNone/>
            </a:pPr>
            <a:endParaRPr lang="en-US" b="1" i="1" dirty="0">
              <a:latin typeface="Times New Roman" pitchFamily="18" charset="0"/>
              <a:cs typeface="Times New Roman" pitchFamily="18" charset="0"/>
            </a:endParaRPr>
          </a:p>
          <a:p>
            <a:pPr marL="571500" indent="-457200">
              <a:buAutoNum type="alphaUcParenR"/>
            </a:pPr>
            <a:r>
              <a:rPr lang="en-US" sz="2000" b="1" i="1" dirty="0" smtClean="0">
                <a:latin typeface="Times New Roman" pitchFamily="18" charset="0"/>
                <a:cs typeface="Times New Roman" pitchFamily="18" charset="0"/>
              </a:rPr>
              <a:t>Because the earth is closer to the sun during the summer</a:t>
            </a:r>
          </a:p>
          <a:p>
            <a:pPr marL="571500" indent="-457200">
              <a:buAutoNum type="alphaUcParenR"/>
            </a:pPr>
            <a:r>
              <a:rPr lang="en-US" sz="2000" b="1" i="1" dirty="0" smtClean="0">
                <a:latin typeface="Times New Roman" pitchFamily="18" charset="0"/>
                <a:cs typeface="Times New Roman" pitchFamily="18" charset="0"/>
              </a:rPr>
              <a:t>Because the gulf stream heats the northern hemisphere in the summer</a:t>
            </a:r>
          </a:p>
          <a:p>
            <a:pPr marL="571500" indent="-457200">
              <a:buAutoNum type="alphaUcParenR"/>
            </a:pPr>
            <a:r>
              <a:rPr lang="en-US" sz="2000" b="1" i="1" dirty="0" smtClean="0">
                <a:latin typeface="Times New Roman" pitchFamily="18" charset="0"/>
                <a:cs typeface="Times New Roman" pitchFamily="18" charset="0"/>
              </a:rPr>
              <a:t>Because the North Pole is tilted toward the sun in summer</a:t>
            </a:r>
          </a:p>
          <a:p>
            <a:pPr marL="571500" indent="-457200">
              <a:buAutoNum type="alphaUcParenR"/>
            </a:pPr>
            <a:r>
              <a:rPr lang="en-US" sz="2000" b="1" i="1" dirty="0" smtClean="0">
                <a:latin typeface="Times New Roman" pitchFamily="18" charset="0"/>
                <a:cs typeface="Times New Roman" pitchFamily="18" charset="0"/>
              </a:rPr>
              <a:t>Because the Moon blocks a lot of sunlight during winter months</a:t>
            </a:r>
          </a:p>
          <a:p>
            <a:pPr marL="571500" indent="-457200">
              <a:buAutoNum type="alphaUcParenR"/>
            </a:pPr>
            <a:r>
              <a:rPr lang="en-US" sz="2000" b="1" i="1" dirty="0" smtClean="0">
                <a:latin typeface="Times New Roman" pitchFamily="18" charset="0"/>
                <a:cs typeface="Times New Roman" pitchFamily="18" charset="0"/>
              </a:rPr>
              <a:t>It’s not really warmer, it only seems that way because the days are longer</a:t>
            </a:r>
            <a:endParaRPr lang="en-US" sz="2000" b="1" i="1" dirty="0">
              <a:latin typeface="Times New Roman" pitchFamily="18" charset="0"/>
              <a:cs typeface="Times New Roman" pitchFamily="18" charset="0"/>
            </a:endParaRPr>
          </a:p>
        </p:txBody>
      </p:sp>
      <p:sp>
        <p:nvSpPr>
          <p:cNvPr id="4" name="TextBox 3"/>
          <p:cNvSpPr txBox="1"/>
          <p:nvPr/>
        </p:nvSpPr>
        <p:spPr>
          <a:xfrm>
            <a:off x="571500" y="6332220"/>
            <a:ext cx="6557949" cy="369332"/>
          </a:xfrm>
          <a:prstGeom prst="rect">
            <a:avLst/>
          </a:prstGeom>
          <a:noFill/>
        </p:spPr>
        <p:txBody>
          <a:bodyPr wrap="none" rtlCol="0">
            <a:spAutoFit/>
          </a:bodyPr>
          <a:lstStyle/>
          <a:p>
            <a:r>
              <a:rPr lang="en-US" dirty="0">
                <a:hlinkClick r:id="rId2"/>
              </a:rPr>
              <a:t>http://</a:t>
            </a:r>
            <a:r>
              <a:rPr lang="en-US" dirty="0" smtClean="0">
                <a:hlinkClick r:id="rId2"/>
              </a:rPr>
              <a:t>news.harvard.edu/gazette/1997/05.29/VideoRevelation.html</a:t>
            </a:r>
            <a:r>
              <a:rPr lang="en-US" dirty="0" smtClean="0"/>
              <a:t> </a:t>
            </a:r>
            <a:endParaRPr lang="en-US" dirty="0"/>
          </a:p>
        </p:txBody>
      </p:sp>
    </p:spTree>
    <p:extLst>
      <p:ext uri="{BB962C8B-B14F-4D97-AF65-F5344CB8AC3E}">
        <p14:creationId xmlns:p14="http://schemas.microsoft.com/office/powerpoint/2010/main" val="1942184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8908"/>
            <a:ext cx="7620000" cy="1143000"/>
          </a:xfrm>
        </p:spPr>
        <p:txBody>
          <a:bodyPr/>
          <a:lstStyle/>
          <a:p>
            <a:r>
              <a:rPr lang="en-US" sz="3200" b="1" dirty="0" smtClean="0"/>
              <a:t>What would questions that constitute a ‘Geographic Concept Inventory’ look like?</a:t>
            </a:r>
            <a:endParaRPr lang="en-US" sz="3200" b="1" dirty="0"/>
          </a:p>
        </p:txBody>
      </p:sp>
      <p:sp>
        <p:nvSpPr>
          <p:cNvPr id="3" name="Content Placeholder 2"/>
          <p:cNvSpPr>
            <a:spLocks noGrp="1"/>
          </p:cNvSpPr>
          <p:nvPr>
            <p:ph idx="1"/>
          </p:nvPr>
        </p:nvSpPr>
        <p:spPr>
          <a:xfrm>
            <a:off x="217170" y="1291908"/>
            <a:ext cx="7620000" cy="5188902"/>
          </a:xfrm>
        </p:spPr>
        <p:txBody>
          <a:bodyPr>
            <a:normAutofit/>
          </a:bodyPr>
          <a:lstStyle/>
          <a:p>
            <a:r>
              <a:rPr lang="en-US" dirty="0" smtClean="0"/>
              <a:t>1) Good students that did not take Geography classes should   	do poorly on them.</a:t>
            </a:r>
          </a:p>
          <a:p>
            <a:r>
              <a:rPr lang="en-US" dirty="0" smtClean="0"/>
              <a:t>2) Good Geography students should do very well on them.</a:t>
            </a:r>
          </a:p>
          <a:p>
            <a:r>
              <a:rPr lang="en-US" dirty="0" smtClean="0"/>
              <a:t>3) All Geography graduates should do fairly well on them (</a:t>
            </a:r>
            <a:r>
              <a:rPr lang="en-US" i="1" dirty="0" smtClean="0"/>
              <a:t>at 	least better than smart non-geography students</a:t>
            </a:r>
            <a:r>
              <a:rPr lang="en-US" dirty="0" smtClean="0"/>
              <a:t>)</a:t>
            </a:r>
          </a:p>
          <a:p>
            <a:r>
              <a:rPr lang="en-US" dirty="0" smtClean="0"/>
              <a:t>4) They should not be trivial pursuit questions.</a:t>
            </a:r>
          </a:p>
          <a:p>
            <a:r>
              <a:rPr lang="en-US" dirty="0" smtClean="0"/>
              <a:t>5) Some of the questions should tie back to specific courses so 	they can be used for evaluating classroom effectiveness 	or ‘learning outcomes’ for specific faculty (</a:t>
            </a:r>
            <a:r>
              <a:rPr lang="en-US" i="1" dirty="0" smtClean="0"/>
              <a:t>a supplement 	to course evaluations</a:t>
            </a:r>
            <a:r>
              <a:rPr lang="en-US" dirty="0" smtClean="0"/>
              <a:t>)</a:t>
            </a:r>
          </a:p>
          <a:p>
            <a:r>
              <a:rPr lang="en-US" dirty="0" smtClean="0"/>
              <a:t>6) Questions should not be too difficult to administer or grade.</a:t>
            </a:r>
          </a:p>
          <a:p>
            <a:r>
              <a:rPr lang="en-US" dirty="0" smtClean="0"/>
              <a:t>7) The suite of questions should cover the breadth of 	geography and the instrument should be transportable 	from one institution to another.</a:t>
            </a:r>
          </a:p>
          <a:p>
            <a:endParaRPr lang="en-US" dirty="0" smtClean="0"/>
          </a:p>
          <a:p>
            <a:endParaRPr lang="en-US" dirty="0" smtClean="0"/>
          </a:p>
        </p:txBody>
      </p:sp>
    </p:spTree>
    <p:extLst>
      <p:ext uri="{BB962C8B-B14F-4D97-AF65-F5344CB8AC3E}">
        <p14:creationId xmlns:p14="http://schemas.microsoft.com/office/powerpoint/2010/main" val="1370696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Modest proposals……</a:t>
            </a:r>
            <a:endParaRPr lang="en-US" dirty="0"/>
          </a:p>
        </p:txBody>
      </p:sp>
      <p:sp>
        <p:nvSpPr>
          <p:cNvPr id="3" name="Content Placeholder 2"/>
          <p:cNvSpPr>
            <a:spLocks noGrp="1"/>
          </p:cNvSpPr>
          <p:nvPr>
            <p:ph idx="1"/>
          </p:nvPr>
        </p:nvSpPr>
        <p:spPr>
          <a:xfrm>
            <a:off x="22860" y="1600200"/>
            <a:ext cx="7620000" cy="4800600"/>
          </a:xfrm>
        </p:spPr>
        <p:txBody>
          <a:bodyPr/>
          <a:lstStyle/>
          <a:p>
            <a:r>
              <a:rPr lang="en-US" b="1" dirty="0" smtClean="0"/>
              <a:t>Question 1: Spatial Thinking and Remote Sensing:</a:t>
            </a:r>
          </a:p>
          <a:p>
            <a:pPr>
              <a:buNone/>
            </a:pPr>
            <a:endParaRPr lang="en-US" b="1" dirty="0" smtClean="0"/>
          </a:p>
          <a:p>
            <a:r>
              <a:rPr lang="en-US" b="1" i="1" dirty="0" smtClean="0">
                <a:latin typeface="Times New Roman" pitchFamily="18" charset="0"/>
                <a:cs typeface="Times New Roman" pitchFamily="18" charset="0"/>
              </a:rPr>
              <a:t>The famous “Red Rocks” amphitheater outside of Denver, CO consists of massive sandstone outcrops on the foothills of the eastern side of the rocky mountains. Under what lighting conditions will these rocks appear most RED?</a:t>
            </a:r>
          </a:p>
          <a:p>
            <a:pPr>
              <a:buNone/>
            </a:pPr>
            <a:endParaRPr lang="en-US" b="1" i="1" dirty="0" smtClean="0">
              <a:latin typeface="Times New Roman" pitchFamily="18" charset="0"/>
              <a:cs typeface="Times New Roman" pitchFamily="18" charset="0"/>
            </a:endParaRPr>
          </a:p>
          <a:p>
            <a:r>
              <a:rPr lang="en-US" dirty="0" smtClean="0"/>
              <a:t>A) At Sunset on a cloudless day</a:t>
            </a:r>
          </a:p>
          <a:p>
            <a:r>
              <a:rPr lang="en-US" dirty="0" smtClean="0"/>
              <a:t>B) At Sunrise on a cloudless day</a:t>
            </a:r>
          </a:p>
          <a:p>
            <a:r>
              <a:rPr lang="en-US" dirty="0" smtClean="0"/>
              <a:t>C) At local noon on a cloudless day</a:t>
            </a:r>
          </a:p>
          <a:p>
            <a:r>
              <a:rPr lang="en-US" dirty="0" smtClean="0"/>
              <a:t>D) Any time of day on a cloudy day</a:t>
            </a:r>
          </a:p>
          <a:p>
            <a:r>
              <a:rPr lang="en-US" dirty="0" smtClean="0"/>
              <a:t>E) They always have the same ‘Redness’</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605" y="4093845"/>
            <a:ext cx="3594096" cy="2398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6339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Modest Proposals continued ….</a:t>
            </a:r>
            <a:endParaRPr lang="en-US" dirty="0"/>
          </a:p>
        </p:txBody>
      </p:sp>
      <p:sp>
        <p:nvSpPr>
          <p:cNvPr id="3" name="Content Placeholder 2"/>
          <p:cNvSpPr>
            <a:spLocks noGrp="1"/>
          </p:cNvSpPr>
          <p:nvPr>
            <p:ph idx="1"/>
          </p:nvPr>
        </p:nvSpPr>
        <p:spPr/>
        <p:txBody>
          <a:bodyPr/>
          <a:lstStyle/>
          <a:p>
            <a:r>
              <a:rPr lang="en-US" b="1" dirty="0" smtClean="0"/>
              <a:t>Question 2: Basic Demographic Facts</a:t>
            </a:r>
          </a:p>
          <a:p>
            <a:endParaRPr lang="en-US" b="1" dirty="0" smtClean="0"/>
          </a:p>
          <a:p>
            <a:pPr>
              <a:buNone/>
            </a:pPr>
            <a:r>
              <a:rPr lang="en-US" b="1" i="1" dirty="0" smtClean="0">
                <a:latin typeface="Times New Roman" pitchFamily="18" charset="0"/>
                <a:cs typeface="Times New Roman" pitchFamily="18" charset="0"/>
              </a:rPr>
              <a:t>What is the 3</a:t>
            </a:r>
            <a:r>
              <a:rPr lang="en-US" b="1" i="1" baseline="30000" dirty="0" smtClean="0">
                <a:latin typeface="Times New Roman" pitchFamily="18" charset="0"/>
                <a:cs typeface="Times New Roman" pitchFamily="18" charset="0"/>
              </a:rPr>
              <a:t>rd</a:t>
            </a:r>
            <a:r>
              <a:rPr lang="en-US" b="1" i="1" dirty="0" smtClean="0">
                <a:latin typeface="Times New Roman" pitchFamily="18" charset="0"/>
                <a:cs typeface="Times New Roman" pitchFamily="18" charset="0"/>
              </a:rPr>
              <a:t> most populous nation of the world?</a:t>
            </a:r>
          </a:p>
          <a:p>
            <a:pPr>
              <a:buNone/>
            </a:pPr>
            <a:endParaRPr lang="en-US" b="1" i="1" dirty="0" smtClean="0">
              <a:latin typeface="Times New Roman" pitchFamily="18" charset="0"/>
              <a:cs typeface="Times New Roman" pitchFamily="18" charset="0"/>
            </a:endParaRPr>
          </a:p>
          <a:p>
            <a:r>
              <a:rPr lang="en-US" dirty="0" smtClean="0"/>
              <a:t>A) China</a:t>
            </a:r>
          </a:p>
          <a:p>
            <a:r>
              <a:rPr lang="en-US" dirty="0" smtClean="0"/>
              <a:t>B) India</a:t>
            </a:r>
          </a:p>
          <a:p>
            <a:r>
              <a:rPr lang="en-US" dirty="0" smtClean="0"/>
              <a:t>C) Indonesia</a:t>
            </a:r>
          </a:p>
          <a:p>
            <a:r>
              <a:rPr lang="en-US" dirty="0" smtClean="0"/>
              <a:t>D) The United States</a:t>
            </a:r>
          </a:p>
          <a:p>
            <a:r>
              <a:rPr lang="en-US" dirty="0" smtClean="0"/>
              <a:t>E) Russia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1882" y="3691890"/>
            <a:ext cx="4770596" cy="242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30817" y="6278280"/>
            <a:ext cx="3397084" cy="369332"/>
          </a:xfrm>
          <a:prstGeom prst="rect">
            <a:avLst/>
          </a:prstGeom>
          <a:noFill/>
        </p:spPr>
        <p:txBody>
          <a:bodyPr wrap="none" rtlCol="0">
            <a:spAutoFit/>
          </a:bodyPr>
          <a:lstStyle/>
          <a:p>
            <a:r>
              <a:rPr lang="en-US" b="1" i="1" dirty="0" smtClean="0">
                <a:solidFill>
                  <a:srgbClr val="FF0000"/>
                </a:solidFill>
                <a:latin typeface="Times New Roman" pitchFamily="18" charset="0"/>
                <a:cs typeface="Times New Roman" pitchFamily="18" charset="0"/>
              </a:rPr>
              <a:t>Is this a trivial pursuit question?</a:t>
            </a:r>
            <a:endParaRPr lang="en-US"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32322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Outline</a:t>
            </a:r>
            <a:endParaRPr lang="en-US" dirty="0"/>
          </a:p>
        </p:txBody>
      </p:sp>
      <p:sp>
        <p:nvSpPr>
          <p:cNvPr id="2" name="Content Placeholder 1"/>
          <p:cNvSpPr>
            <a:spLocks noGrp="1"/>
          </p:cNvSpPr>
          <p:nvPr>
            <p:ph idx="1"/>
          </p:nvPr>
        </p:nvSpPr>
        <p:spPr>
          <a:xfrm>
            <a:off x="17751" y="1600200"/>
            <a:ext cx="8744509" cy="4800600"/>
          </a:xfrm>
        </p:spPr>
        <p:txBody>
          <a:bodyPr>
            <a:normAutofit/>
          </a:bodyPr>
          <a:lstStyle/>
          <a:p>
            <a:r>
              <a:rPr lang="en-US" sz="2400" b="1" dirty="0" smtClean="0"/>
              <a:t>Confessions of an ‘Anti-Assessment’ curmudgeon</a:t>
            </a:r>
          </a:p>
          <a:p>
            <a:r>
              <a:rPr lang="en-US" sz="2400" b="1" dirty="0" smtClean="0"/>
              <a:t>Reasons for my Apostasy</a:t>
            </a:r>
          </a:p>
          <a:p>
            <a:r>
              <a:rPr lang="en-US" sz="2400" b="1" dirty="0" smtClean="0"/>
              <a:t>Motivation for development of METRICS to measure outcomes </a:t>
            </a:r>
          </a:p>
          <a:p>
            <a:r>
              <a:rPr lang="en-US" sz="2400" b="1" dirty="0" smtClean="0"/>
              <a:t>Limitations of Course Evaluations as a measure of ‘Learning’</a:t>
            </a:r>
          </a:p>
          <a:p>
            <a:r>
              <a:rPr lang="en-US" sz="2400" b="1" dirty="0" smtClean="0"/>
              <a:t>Hierarchy of ‘Learning Outcomes’</a:t>
            </a:r>
          </a:p>
          <a:p>
            <a:r>
              <a:rPr lang="en-US" sz="2400" b="1" dirty="0" smtClean="0"/>
              <a:t>Existing Learning Outcomes </a:t>
            </a:r>
          </a:p>
          <a:p>
            <a:r>
              <a:rPr lang="en-US" sz="2400" b="1" dirty="0" smtClean="0"/>
              <a:t>What to measure?: ‘General Skills’ or ‘Geography Skills’</a:t>
            </a:r>
          </a:p>
          <a:p>
            <a:r>
              <a:rPr lang="en-US" sz="2400" b="1" dirty="0" smtClean="0"/>
              <a:t>A ‘Geographic Concept Inventory’ ?</a:t>
            </a:r>
          </a:p>
          <a:p>
            <a:r>
              <a:rPr lang="en-US" sz="2400" b="1" dirty="0" smtClean="0"/>
              <a:t>Some sample questions (modest proposals)…</a:t>
            </a:r>
          </a:p>
          <a:p>
            <a:r>
              <a:rPr lang="en-US" sz="2400" b="1" dirty="0" smtClean="0"/>
              <a:t>Feedback</a:t>
            </a:r>
            <a:endParaRPr lang="en-US" sz="2400" b="1" dirty="0"/>
          </a:p>
        </p:txBody>
      </p:sp>
    </p:spTree>
    <p:extLst>
      <p:ext uri="{BB962C8B-B14F-4D97-AF65-F5344CB8AC3E}">
        <p14:creationId xmlns:p14="http://schemas.microsoft.com/office/powerpoint/2010/main" val="5476130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Modest Proposals continued….</a:t>
            </a:r>
            <a:endParaRPr lang="en-US" dirty="0"/>
          </a:p>
        </p:txBody>
      </p:sp>
      <p:sp>
        <p:nvSpPr>
          <p:cNvPr id="3" name="Content Placeholder 2"/>
          <p:cNvSpPr>
            <a:spLocks noGrp="1"/>
          </p:cNvSpPr>
          <p:nvPr>
            <p:ph idx="1"/>
          </p:nvPr>
        </p:nvSpPr>
        <p:spPr>
          <a:xfrm>
            <a:off x="457200" y="1280592"/>
            <a:ext cx="7620000" cy="5324394"/>
          </a:xfrm>
        </p:spPr>
        <p:txBody>
          <a:bodyPr/>
          <a:lstStyle/>
          <a:p>
            <a:pPr>
              <a:buNone/>
            </a:pPr>
            <a:r>
              <a:rPr lang="en-US" dirty="0" smtClean="0"/>
              <a:t>Question 3: Spatial Analysis and Representation</a:t>
            </a:r>
          </a:p>
          <a:p>
            <a:pPr>
              <a:buNone/>
            </a:pPr>
            <a:endParaRPr lang="en-US" dirty="0" smtClean="0"/>
          </a:p>
          <a:p>
            <a:pPr>
              <a:buNone/>
            </a:pPr>
            <a:r>
              <a:rPr lang="en-US" b="1" i="1" dirty="0" smtClean="0">
                <a:latin typeface="Times New Roman" pitchFamily="18" charset="0"/>
                <a:cs typeface="Times New Roman" pitchFamily="18" charset="0"/>
              </a:rPr>
              <a:t>Consider the idea of Complete Spatial Randomness (CSR) for a point pattern. If you wanted to generate a spatially random pattern of points in a Cartesian plane you would best use a ________  probability density function (</a:t>
            </a:r>
            <a:r>
              <a:rPr lang="en-US" b="1" i="1" dirty="0" err="1" smtClean="0">
                <a:latin typeface="Times New Roman" pitchFamily="18" charset="0"/>
                <a:cs typeface="Times New Roman" pitchFamily="18" charset="0"/>
              </a:rPr>
              <a:t>pdf</a:t>
            </a:r>
            <a:r>
              <a:rPr lang="en-US" b="1" i="1" dirty="0" smtClean="0">
                <a:latin typeface="Times New Roman" pitchFamily="18" charset="0"/>
                <a:cs typeface="Times New Roman" pitchFamily="18" charset="0"/>
              </a:rPr>
              <a:t>) for the ‘X’ coordinates and a ___________ </a:t>
            </a:r>
            <a:r>
              <a:rPr lang="en-US" b="1" i="1" dirty="0" err="1" smtClean="0">
                <a:latin typeface="Times New Roman" pitchFamily="18" charset="0"/>
                <a:cs typeface="Times New Roman" pitchFamily="18" charset="0"/>
              </a:rPr>
              <a:t>pdf</a:t>
            </a:r>
            <a:r>
              <a:rPr lang="en-US" b="1" i="1" dirty="0" smtClean="0">
                <a:latin typeface="Times New Roman" pitchFamily="18" charset="0"/>
                <a:cs typeface="Times New Roman" pitchFamily="18" charset="0"/>
              </a:rPr>
              <a:t>  for the ‘Y’ coordinates.</a:t>
            </a:r>
          </a:p>
          <a:p>
            <a:pPr>
              <a:buNone/>
            </a:pPr>
            <a:endParaRPr lang="en-US" b="1" i="1" dirty="0" smtClean="0">
              <a:latin typeface="Times New Roman" pitchFamily="18" charset="0"/>
              <a:cs typeface="Times New Roman" pitchFamily="18" charset="0"/>
            </a:endParaRPr>
          </a:p>
          <a:p>
            <a:pPr marL="571500" indent="-457200">
              <a:buAutoNum type="alphaUcParenR"/>
            </a:pPr>
            <a:r>
              <a:rPr lang="en-US" b="1" i="1" dirty="0" smtClean="0">
                <a:latin typeface="Times New Roman" pitchFamily="18" charset="0"/>
                <a:cs typeface="Times New Roman" pitchFamily="18" charset="0"/>
              </a:rPr>
              <a:t>Normal,   Normal</a:t>
            </a:r>
          </a:p>
          <a:p>
            <a:pPr marL="571500" indent="-457200">
              <a:buAutoNum type="alphaUcParenR"/>
            </a:pPr>
            <a:r>
              <a:rPr lang="en-US" b="1" i="1" dirty="0" smtClean="0">
                <a:latin typeface="Times New Roman" pitchFamily="18" charset="0"/>
                <a:cs typeface="Times New Roman" pitchFamily="18" charset="0"/>
              </a:rPr>
              <a:t>Binomial, Binomial</a:t>
            </a:r>
          </a:p>
          <a:p>
            <a:pPr marL="571500" indent="-457200">
              <a:buAutoNum type="alphaUcParenR"/>
            </a:pPr>
            <a:r>
              <a:rPr lang="en-US" b="1" i="1" dirty="0" smtClean="0">
                <a:latin typeface="Times New Roman" pitchFamily="18" charset="0"/>
                <a:cs typeface="Times New Roman" pitchFamily="18" charset="0"/>
              </a:rPr>
              <a:t>Uniform, Uniform</a:t>
            </a:r>
          </a:p>
          <a:p>
            <a:pPr marL="571500" indent="-457200">
              <a:buAutoNum type="alphaUcParenR"/>
            </a:pPr>
            <a:r>
              <a:rPr lang="en-US" b="1" i="1" dirty="0" smtClean="0">
                <a:latin typeface="Times New Roman" pitchFamily="18" charset="0"/>
                <a:cs typeface="Times New Roman" pitchFamily="18" charset="0"/>
              </a:rPr>
              <a:t>Poisson, Normal</a:t>
            </a:r>
          </a:p>
          <a:p>
            <a:pPr marL="571500" indent="-457200">
              <a:buAutoNum type="alphaUcParenR"/>
            </a:pPr>
            <a:r>
              <a:rPr lang="en-US" b="1" i="1" dirty="0" smtClean="0">
                <a:latin typeface="Times New Roman" pitchFamily="18" charset="0"/>
                <a:cs typeface="Times New Roman" pitchFamily="18" charset="0"/>
              </a:rPr>
              <a:t>Normal, Poisson</a:t>
            </a:r>
          </a:p>
          <a:p>
            <a:pPr marL="571500" indent="-457200">
              <a:buAutoNum type="alphaUcParenR"/>
            </a:pPr>
            <a:endParaRPr lang="en-US" b="1" i="1" dirty="0">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srcRect/>
          <a:stretch>
            <a:fillRect/>
          </a:stretch>
        </p:blipFill>
        <p:spPr bwMode="auto">
          <a:xfrm>
            <a:off x="4437644" y="4019826"/>
            <a:ext cx="3197163" cy="2438124"/>
          </a:xfrm>
          <a:prstGeom prst="rect">
            <a:avLst/>
          </a:prstGeom>
          <a:noFill/>
          <a:ln w="9525">
            <a:noFill/>
            <a:miter lim="800000"/>
            <a:headEnd/>
            <a:tailEnd/>
          </a:ln>
        </p:spPr>
      </p:pic>
    </p:spTree>
    <p:extLst>
      <p:ext uri="{BB962C8B-B14F-4D97-AF65-F5344CB8AC3E}">
        <p14:creationId xmlns:p14="http://schemas.microsoft.com/office/powerpoint/2010/main" val="3386558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Discussion Questions / Feedback</a:t>
            </a:r>
            <a:endParaRPr lang="en-US" sz="4000" b="1" dirty="0"/>
          </a:p>
        </p:txBody>
      </p:sp>
      <p:sp>
        <p:nvSpPr>
          <p:cNvPr id="3" name="Content Placeholder 2"/>
          <p:cNvSpPr>
            <a:spLocks noGrp="1"/>
          </p:cNvSpPr>
          <p:nvPr>
            <p:ph idx="1"/>
          </p:nvPr>
        </p:nvSpPr>
        <p:spPr>
          <a:xfrm>
            <a:off x="-1" y="1324982"/>
            <a:ext cx="8478175" cy="5288882"/>
          </a:xfrm>
        </p:spPr>
        <p:txBody>
          <a:bodyPr>
            <a:normAutofit lnSpcReduction="10000"/>
          </a:bodyPr>
          <a:lstStyle/>
          <a:p>
            <a:r>
              <a:rPr lang="en-US" sz="2400" dirty="0" smtClean="0"/>
              <a:t>How mandatory is multiple choice?</a:t>
            </a:r>
          </a:p>
          <a:p>
            <a:r>
              <a:rPr lang="en-US" sz="2400" dirty="0" smtClean="0"/>
              <a:t>Are satellite and software specific questions out of bounds?</a:t>
            </a:r>
          </a:p>
          <a:p>
            <a:r>
              <a:rPr lang="en-US" sz="1800" dirty="0" smtClean="0"/>
              <a:t>(e.g. questions with words and acronyms like: </a:t>
            </a:r>
            <a:r>
              <a:rPr lang="en-US" sz="1800" dirty="0" err="1" smtClean="0"/>
              <a:t>Landsat</a:t>
            </a:r>
            <a:r>
              <a:rPr lang="en-US" sz="1800" dirty="0" smtClean="0"/>
              <a:t>, ESRI, TIGER, </a:t>
            </a:r>
            <a:r>
              <a:rPr lang="en-US" sz="1800" dirty="0" err="1" smtClean="0"/>
              <a:t>shapefile</a:t>
            </a:r>
            <a:r>
              <a:rPr lang="en-US" sz="1800" dirty="0" smtClean="0"/>
              <a:t>)</a:t>
            </a:r>
          </a:p>
          <a:p>
            <a:r>
              <a:rPr lang="en-US" sz="2400" dirty="0" smtClean="0"/>
              <a:t>Is it reasonable to use student performance on these questions as a supplement to course evaluations for evaluating teaching effectiveness of </a:t>
            </a:r>
            <a:r>
              <a:rPr lang="en-US" sz="2400" smtClean="0"/>
              <a:t>individual faculty?</a:t>
            </a:r>
            <a:endParaRPr lang="en-US" sz="2400" dirty="0" smtClean="0"/>
          </a:p>
          <a:p>
            <a:r>
              <a:rPr lang="en-US" sz="2400" dirty="0" smtClean="0"/>
              <a:t>Do you think it is likely we could develop an instrument that Geography students would do well on but good students who do not take Geography courses would not do well on?</a:t>
            </a:r>
          </a:p>
          <a:p>
            <a:r>
              <a:rPr lang="en-US" sz="2400" dirty="0" smtClean="0"/>
              <a:t>Should there be a ‘practical’ element to any attempt to measure program level learning outcomes (</a:t>
            </a:r>
            <a:r>
              <a:rPr lang="en-US" sz="2000" dirty="0" smtClean="0"/>
              <a:t>e.g. make a map, formulate and answer a geographic question etc.)</a:t>
            </a:r>
            <a:endParaRPr lang="en-US" sz="2400" dirty="0" smtClean="0"/>
          </a:p>
          <a:p>
            <a:r>
              <a:rPr lang="en-US" sz="2400" b="1" dirty="0" smtClean="0"/>
              <a:t>Send me your suggested questions for a Geographic Concept Inventory:  </a:t>
            </a:r>
            <a:r>
              <a:rPr lang="en-US" sz="2400" dirty="0" smtClean="0">
                <a:hlinkClick r:id="rId2"/>
              </a:rPr>
              <a:t>psutton@du.edu</a:t>
            </a:r>
            <a:r>
              <a:rPr lang="en-US" sz="2400" dirty="0" smtClean="0"/>
              <a:t>   </a:t>
            </a:r>
            <a:r>
              <a:rPr lang="en-US" sz="2400" dirty="0" smtClean="0">
                <a:sym typeface="Wingdings" pitchFamily="2" charset="2"/>
              </a:rPr>
              <a:t></a:t>
            </a:r>
            <a:endParaRPr lang="en-US" sz="2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186" y="70444"/>
            <a:ext cx="8131946" cy="1143000"/>
          </a:xfrm>
        </p:spPr>
        <p:txBody>
          <a:bodyPr/>
          <a:lstStyle/>
          <a:p>
            <a:r>
              <a:rPr lang="en-US" sz="3600" b="1" dirty="0" smtClean="0"/>
              <a:t>Learning Outcomes at DU Geography</a:t>
            </a:r>
            <a:r>
              <a:rPr lang="en-US" dirty="0" smtClean="0"/>
              <a:t/>
            </a:r>
            <a:br>
              <a:rPr lang="en-US" dirty="0" smtClean="0"/>
            </a:br>
            <a:r>
              <a:rPr lang="en-US" sz="1600" dirty="0" smtClean="0">
                <a:hlinkClick r:id="rId2"/>
              </a:rPr>
              <a:t>http://www.du.edu/assessment/docs/slos/geography.html</a:t>
            </a:r>
            <a:r>
              <a:rPr lang="en-US" sz="1600" dirty="0" smtClean="0"/>
              <a:t> </a:t>
            </a:r>
            <a:endParaRPr lang="en-US" dirty="0"/>
          </a:p>
        </p:txBody>
      </p:sp>
      <p:sp>
        <p:nvSpPr>
          <p:cNvPr id="3" name="Content Placeholder 2"/>
          <p:cNvSpPr>
            <a:spLocks noGrp="1"/>
          </p:cNvSpPr>
          <p:nvPr>
            <p:ph idx="1"/>
          </p:nvPr>
        </p:nvSpPr>
        <p:spPr>
          <a:xfrm>
            <a:off x="106528" y="1404884"/>
            <a:ext cx="8238478" cy="5129074"/>
          </a:xfrm>
        </p:spPr>
        <p:txBody>
          <a:bodyPr>
            <a:normAutofit fontScale="77500" lnSpcReduction="20000"/>
          </a:bodyPr>
          <a:lstStyle/>
          <a:p>
            <a:r>
              <a:rPr lang="en-US" sz="2400" b="1" dirty="0" smtClean="0"/>
              <a:t>Undergraduate Student Learning Outcomes</a:t>
            </a:r>
          </a:p>
          <a:p>
            <a:pPr>
              <a:buNone/>
            </a:pPr>
            <a:endParaRPr lang="en-US" b="1" dirty="0" smtClean="0"/>
          </a:p>
          <a:p>
            <a:r>
              <a:rPr lang="en-US" b="1" dirty="0" smtClean="0"/>
              <a:t>The Department identified the following student learning outcomes for its geography programs: </a:t>
            </a:r>
          </a:p>
          <a:p>
            <a:pPr>
              <a:buNone/>
            </a:pPr>
            <a:endParaRPr lang="en-US" b="1" dirty="0" smtClean="0"/>
          </a:p>
          <a:p>
            <a:pPr lvl="1"/>
            <a:r>
              <a:rPr lang="en-US" sz="2300" dirty="0" smtClean="0"/>
              <a:t>Identify and analyze the spatial aspects of natural environmental systems and human activities. </a:t>
            </a:r>
          </a:p>
          <a:p>
            <a:pPr lvl="1"/>
            <a:r>
              <a:rPr lang="en-US" sz="2300" dirty="0" smtClean="0"/>
              <a:t>Explain basic geographic themes such as location, place, human/environment interaction, movement, and region, and apply them in illustrating similarities and differences in human and physical environments. </a:t>
            </a:r>
          </a:p>
          <a:p>
            <a:pPr lvl="1"/>
            <a:r>
              <a:rPr lang="en-US" sz="2300" dirty="0" smtClean="0"/>
              <a:t>Demonstrate ability in the tools and techniques of physical geography, human geography, spatial analysis, and geographic information science, including basic field, laboratory, cartographic and statistical skills. </a:t>
            </a:r>
          </a:p>
          <a:p>
            <a:pPr lvl="1"/>
            <a:r>
              <a:rPr lang="en-US" sz="2300" dirty="0" smtClean="0"/>
              <a:t>Demonstrate effective communication skills through written, verbal, visual, and technologically mediated representations. </a:t>
            </a:r>
          </a:p>
          <a:p>
            <a:pPr lvl="1"/>
            <a:r>
              <a:rPr lang="en-US" sz="2300" dirty="0" smtClean="0"/>
              <a:t>Critically examine geographical problems and use scientific methodology and spatial analysis to propose and advocate potential solutions. </a:t>
            </a:r>
          </a:p>
          <a:p>
            <a:pPr lvl="1">
              <a:buNone/>
            </a:pPr>
            <a:endParaRPr lang="en-US" dirty="0" smtClean="0"/>
          </a:p>
          <a:p>
            <a:pPr lvl="1">
              <a:buNone/>
            </a:pPr>
            <a:r>
              <a:rPr lang="en-US" b="1" dirty="0" smtClean="0"/>
              <a:t>Most of our ‘Measurement’ of these learning outcomes is through performance in individual courses. We do not have a well developed metric for measuring these learning outcomes at the Department or Program level.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768"/>
            <a:ext cx="7620000" cy="1143000"/>
          </a:xfrm>
        </p:spPr>
        <p:txBody>
          <a:bodyPr/>
          <a:lstStyle/>
          <a:p>
            <a:r>
              <a:rPr lang="en-US" sz="3600" b="1" dirty="0" smtClean="0"/>
              <a:t>Why I have been an ‘anti-assessment’ Curmudgeon</a:t>
            </a:r>
            <a:endParaRPr lang="en-US" sz="3600" b="1" dirty="0"/>
          </a:p>
        </p:txBody>
      </p:sp>
      <p:sp>
        <p:nvSpPr>
          <p:cNvPr id="3" name="Content Placeholder 2"/>
          <p:cNvSpPr>
            <a:spLocks noGrp="1"/>
          </p:cNvSpPr>
          <p:nvPr>
            <p:ph idx="1"/>
          </p:nvPr>
        </p:nvSpPr>
        <p:spPr>
          <a:xfrm>
            <a:off x="125730" y="1371600"/>
            <a:ext cx="8161020" cy="5280660"/>
          </a:xfrm>
        </p:spPr>
        <p:txBody>
          <a:bodyPr>
            <a:normAutofit lnSpcReduction="10000"/>
          </a:bodyPr>
          <a:lstStyle/>
          <a:p>
            <a:r>
              <a:rPr lang="en-US" dirty="0" smtClean="0"/>
              <a:t>My experience with program assessment and measurement of ‘learning outcomes’ has been characterized as a last minute activity that is usually driven by some external force such as an accreditation team visiting the university or an external departmental review. </a:t>
            </a:r>
          </a:p>
          <a:p>
            <a:endParaRPr lang="en-US" dirty="0" smtClean="0"/>
          </a:p>
          <a:p>
            <a:r>
              <a:rPr lang="en-US" dirty="0" smtClean="0"/>
              <a:t>Typically this burden falls on the chair of the department who is not really ecstatic about another temporal vortex of doom.</a:t>
            </a:r>
          </a:p>
          <a:p>
            <a:endParaRPr lang="en-US" dirty="0" smtClean="0"/>
          </a:p>
          <a:p>
            <a:r>
              <a:rPr lang="en-US" dirty="0" smtClean="0"/>
              <a:t>The strategy for responding to these external forces typically is </a:t>
            </a:r>
            <a:r>
              <a:rPr lang="en-US" i="1" dirty="0" smtClean="0"/>
              <a:t>minimal satisficing behavior</a:t>
            </a:r>
            <a:r>
              <a:rPr lang="en-US" dirty="0" smtClean="0"/>
              <a:t>. Hard work and honest effort are more likely to be deemed inadequate than politically and institutionally savvy </a:t>
            </a:r>
            <a:r>
              <a:rPr lang="en-US" dirty="0" err="1" smtClean="0"/>
              <a:t>pablum</a:t>
            </a:r>
            <a:r>
              <a:rPr lang="en-US" dirty="0"/>
              <a:t> </a:t>
            </a:r>
            <a:r>
              <a:rPr lang="en-US" sz="1800" b="1" dirty="0" smtClean="0"/>
              <a:t>(</a:t>
            </a:r>
            <a:r>
              <a:rPr lang="en-US" sz="1600" b="1" dirty="0" smtClean="0"/>
              <a:t>e.g. “</a:t>
            </a:r>
            <a:r>
              <a:rPr lang="en-US" sz="1600" b="1" i="1" dirty="0" smtClean="0"/>
              <a:t>fill out the matrix</a:t>
            </a:r>
            <a:r>
              <a:rPr lang="en-US" sz="1600" b="1" dirty="0" smtClean="0"/>
              <a:t>” &amp; “</a:t>
            </a:r>
            <a:r>
              <a:rPr lang="en-US" sz="1600" b="1" i="1" dirty="0" smtClean="0"/>
              <a:t>No good deed will go unpunished</a:t>
            </a:r>
            <a:r>
              <a:rPr lang="en-US" sz="1800" b="1" dirty="0" smtClean="0"/>
              <a:t>”)</a:t>
            </a:r>
          </a:p>
          <a:p>
            <a:endParaRPr lang="en-US" sz="1800" b="1" dirty="0" smtClean="0"/>
          </a:p>
          <a:p>
            <a:r>
              <a:rPr lang="en-US" dirty="0" smtClean="0"/>
              <a:t>I’ve always believed that my exams and other instruments used in my courses measured ‘learning outcomes’ quite well. </a:t>
            </a:r>
            <a:endParaRPr lang="en-US" dirty="0"/>
          </a:p>
        </p:txBody>
      </p:sp>
    </p:spTree>
    <p:extLst>
      <p:ext uri="{BB962C8B-B14F-4D97-AF65-F5344CB8AC3E}">
        <p14:creationId xmlns:p14="http://schemas.microsoft.com/office/powerpoint/2010/main" val="616779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338"/>
            <a:ext cx="7620000" cy="571182"/>
          </a:xfrm>
        </p:spPr>
        <p:txBody>
          <a:bodyPr/>
          <a:lstStyle/>
          <a:p>
            <a:r>
              <a:rPr lang="en-US" sz="3200" b="1" dirty="0" smtClean="0"/>
              <a:t>My experiences on the ‘</a:t>
            </a:r>
            <a:r>
              <a:rPr lang="en-US" sz="3200" b="1" i="1" dirty="0" smtClean="0"/>
              <a:t>road to Damascus</a:t>
            </a:r>
            <a:r>
              <a:rPr lang="en-US" sz="3200" b="1" dirty="0" smtClean="0"/>
              <a:t>’</a:t>
            </a:r>
            <a:endParaRPr lang="en-US" sz="3200" b="1" dirty="0"/>
          </a:p>
        </p:txBody>
      </p:sp>
      <p:sp>
        <p:nvSpPr>
          <p:cNvPr id="3" name="Content Placeholder 2"/>
          <p:cNvSpPr>
            <a:spLocks noGrp="1"/>
          </p:cNvSpPr>
          <p:nvPr>
            <p:ph idx="1"/>
          </p:nvPr>
        </p:nvSpPr>
        <p:spPr>
          <a:xfrm>
            <a:off x="251460" y="845820"/>
            <a:ext cx="4354830" cy="6012180"/>
          </a:xfrm>
        </p:spPr>
        <p:txBody>
          <a:bodyPr>
            <a:normAutofit fontScale="92500" lnSpcReduction="20000"/>
          </a:bodyPr>
          <a:lstStyle/>
          <a:p>
            <a:r>
              <a:rPr lang="en-US" dirty="0" smtClean="0"/>
              <a:t>A Sigma Xi talk at Du presented by</a:t>
            </a:r>
          </a:p>
          <a:p>
            <a:pPr marL="114300" indent="0">
              <a:spcBef>
                <a:spcPts val="0"/>
              </a:spcBef>
              <a:spcAft>
                <a:spcPts val="1200"/>
              </a:spcAft>
              <a:buNone/>
            </a:pPr>
            <a:r>
              <a:rPr lang="en-US" dirty="0" smtClean="0"/>
              <a:t>Eric Mazur (Physics Prof at Harvard) on    ‘</a:t>
            </a:r>
            <a:r>
              <a:rPr lang="en-US" b="1" i="1" dirty="0" smtClean="0"/>
              <a:t>The Force Concept Inventory</a:t>
            </a:r>
            <a:r>
              <a:rPr lang="en-US" dirty="0" smtClean="0"/>
              <a:t>”</a:t>
            </a:r>
          </a:p>
          <a:p>
            <a:pPr marL="114300" indent="0">
              <a:buNone/>
            </a:pPr>
            <a:r>
              <a:rPr lang="en-US" sz="1700" b="1" dirty="0"/>
              <a:t> </a:t>
            </a:r>
            <a:r>
              <a:rPr lang="en-US" sz="1700" b="1" dirty="0" smtClean="0"/>
              <a:t>    Mazur wins teaching awards,</a:t>
            </a:r>
          </a:p>
          <a:p>
            <a:pPr marL="114300" indent="0">
              <a:buNone/>
            </a:pPr>
            <a:r>
              <a:rPr lang="en-US" sz="1700" b="1" dirty="0" smtClean="0"/>
              <a:t>     gets great course </a:t>
            </a:r>
            <a:r>
              <a:rPr lang="en-US" sz="1700" b="1" dirty="0" err="1" smtClean="0"/>
              <a:t>evals</a:t>
            </a:r>
            <a:r>
              <a:rPr lang="en-US" sz="1700" b="1" dirty="0" smtClean="0"/>
              <a:t> and students</a:t>
            </a:r>
          </a:p>
          <a:p>
            <a:pPr marL="114300" indent="0">
              <a:buNone/>
            </a:pPr>
            <a:r>
              <a:rPr lang="en-US" sz="1700" b="1" dirty="0" smtClean="0"/>
              <a:t>     perform well on hard exams; yet…..</a:t>
            </a:r>
          </a:p>
          <a:p>
            <a:pPr marL="114300" indent="0">
              <a:buNone/>
            </a:pPr>
            <a:r>
              <a:rPr lang="en-US" sz="1700" b="1" dirty="0" smtClean="0"/>
              <a:t>     They don’t really understand the basics</a:t>
            </a:r>
          </a:p>
          <a:p>
            <a:pPr marL="114300" indent="0">
              <a:buNone/>
            </a:pPr>
            <a:r>
              <a:rPr lang="en-US" sz="1700" b="1" dirty="0" smtClean="0"/>
              <a:t>     of Newton’s three laws.</a:t>
            </a:r>
          </a:p>
          <a:p>
            <a:endParaRPr lang="en-US" dirty="0"/>
          </a:p>
          <a:p>
            <a:r>
              <a:rPr lang="en-US" dirty="0" smtClean="0"/>
              <a:t>The Book: </a:t>
            </a:r>
            <a:r>
              <a:rPr lang="en-US" b="1" dirty="0" smtClean="0"/>
              <a:t>Academically Adrift</a:t>
            </a:r>
            <a:r>
              <a:rPr lang="en-US" dirty="0" smtClean="0"/>
              <a:t> by</a:t>
            </a:r>
          </a:p>
          <a:p>
            <a:pPr marL="114300" indent="0">
              <a:buNone/>
            </a:pPr>
            <a:r>
              <a:rPr lang="en-US" dirty="0" smtClean="0"/>
              <a:t>Richard Arum &amp; </a:t>
            </a:r>
            <a:r>
              <a:rPr lang="en-US" dirty="0" err="1" smtClean="0"/>
              <a:t>Josipa</a:t>
            </a:r>
            <a:r>
              <a:rPr lang="en-US" dirty="0" smtClean="0"/>
              <a:t> </a:t>
            </a:r>
            <a:r>
              <a:rPr lang="en-US" dirty="0" err="1" smtClean="0"/>
              <a:t>Roksa</a:t>
            </a:r>
            <a:r>
              <a:rPr lang="en-US" dirty="0" smtClean="0"/>
              <a:t>.</a:t>
            </a:r>
          </a:p>
          <a:p>
            <a:pPr marL="114300" indent="0">
              <a:buNone/>
            </a:pPr>
            <a:r>
              <a:rPr lang="en-US" sz="1600" b="1" dirty="0"/>
              <a:t> </a:t>
            </a:r>
            <a:r>
              <a:rPr lang="en-US" sz="1600" b="1" dirty="0" smtClean="0"/>
              <a:t>   </a:t>
            </a:r>
            <a:r>
              <a:rPr lang="en-US" sz="1700" b="1" dirty="0" smtClean="0"/>
              <a:t>CLA instrument shows NO change in ~40% of </a:t>
            </a:r>
          </a:p>
          <a:p>
            <a:pPr marL="114300" indent="0">
              <a:buNone/>
            </a:pPr>
            <a:r>
              <a:rPr lang="en-US" sz="1700" b="1" dirty="0"/>
              <a:t> </a:t>
            </a:r>
            <a:r>
              <a:rPr lang="en-US" sz="1700" b="1" dirty="0" smtClean="0"/>
              <a:t>   student abilities in areas of critical thinking, </a:t>
            </a:r>
          </a:p>
          <a:p>
            <a:pPr marL="114300" indent="0">
              <a:buNone/>
            </a:pPr>
            <a:r>
              <a:rPr lang="en-US" sz="1700" b="1" dirty="0"/>
              <a:t> </a:t>
            </a:r>
            <a:r>
              <a:rPr lang="en-US" sz="1700" b="1" dirty="0" smtClean="0"/>
              <a:t>   complex  reasoning and writing - after 2 </a:t>
            </a:r>
            <a:r>
              <a:rPr lang="en-US" sz="1700" b="1" dirty="0" err="1" smtClean="0"/>
              <a:t>yrs</a:t>
            </a:r>
            <a:r>
              <a:rPr lang="en-US" sz="1700" b="1" dirty="0" smtClean="0"/>
              <a:t> of </a:t>
            </a:r>
          </a:p>
          <a:p>
            <a:pPr marL="114300" indent="0">
              <a:buNone/>
            </a:pPr>
            <a:r>
              <a:rPr lang="en-US" sz="1700" b="1" dirty="0"/>
              <a:t> </a:t>
            </a:r>
            <a:r>
              <a:rPr lang="en-US" sz="1700" b="1" dirty="0" smtClean="0"/>
              <a:t>   College.</a:t>
            </a:r>
          </a:p>
          <a:p>
            <a:endParaRPr lang="en-US" dirty="0"/>
          </a:p>
          <a:p>
            <a:r>
              <a:rPr lang="en-US" dirty="0" smtClean="0"/>
              <a:t>The PBS show: </a:t>
            </a:r>
            <a:r>
              <a:rPr lang="en-US" b="1" dirty="0" smtClean="0"/>
              <a:t>Declining by Degrees</a:t>
            </a:r>
          </a:p>
          <a:p>
            <a:pPr marL="114300" indent="0">
              <a:buNone/>
            </a:pPr>
            <a:r>
              <a:rPr lang="en-US" sz="1500" b="1" dirty="0" smtClean="0"/>
              <a:t>     </a:t>
            </a:r>
            <a:r>
              <a:rPr lang="en-US" sz="1700" b="1" dirty="0" smtClean="0"/>
              <a:t>Tracks students at various colleges.</a:t>
            </a:r>
          </a:p>
          <a:p>
            <a:pPr marL="114300" indent="0">
              <a:buNone/>
            </a:pPr>
            <a:r>
              <a:rPr lang="en-US" sz="1700" b="1" dirty="0" smtClean="0"/>
              <a:t>     Many seem to be graduating with</a:t>
            </a:r>
          </a:p>
          <a:p>
            <a:pPr marL="114300" indent="0">
              <a:buNone/>
            </a:pPr>
            <a:r>
              <a:rPr lang="en-US" sz="1700" b="1" dirty="0" smtClean="0"/>
              <a:t>     3.5 GPAs while not studying much</a:t>
            </a:r>
          </a:p>
          <a:p>
            <a:pPr marL="114300" indent="0">
              <a:buNone/>
            </a:pPr>
            <a:r>
              <a:rPr lang="en-US" sz="1700" b="1" dirty="0" smtClean="0"/>
              <a:t>     and learning even less. </a:t>
            </a:r>
          </a:p>
          <a:p>
            <a:pPr marL="114300" indent="0">
              <a:buNone/>
            </a:pPr>
            <a:r>
              <a:rPr lang="en-US" dirty="0"/>
              <a:t> </a:t>
            </a:r>
            <a:r>
              <a:rPr lang="en-US" dirty="0" smtClean="0"/>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8264" y="773429"/>
            <a:ext cx="2569845" cy="1994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819693" y="2665602"/>
            <a:ext cx="3302251" cy="276999"/>
          </a:xfrm>
          <a:prstGeom prst="rect">
            <a:avLst/>
          </a:prstGeom>
          <a:noFill/>
        </p:spPr>
        <p:txBody>
          <a:bodyPr wrap="none" rtlCol="0">
            <a:spAutoFit/>
          </a:bodyPr>
          <a:lstStyle/>
          <a:p>
            <a:r>
              <a:rPr lang="en-US" sz="1200" dirty="0">
                <a:hlinkClick r:id="rId3"/>
              </a:rPr>
              <a:t>http://</a:t>
            </a:r>
            <a:r>
              <a:rPr lang="en-US" sz="1200" dirty="0" smtClean="0">
                <a:hlinkClick r:id="rId3"/>
              </a:rPr>
              <a:t>www.youtube.com/watch?v=WwslBPj8GgI</a:t>
            </a:r>
            <a:r>
              <a:rPr lang="en-US" sz="1200" dirty="0" smtClean="0"/>
              <a:t> </a:t>
            </a:r>
            <a:endParaRPr lang="en-US" sz="12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1548" y="3134678"/>
            <a:ext cx="1264921" cy="181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9339" y="3054668"/>
            <a:ext cx="1645921" cy="190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65470" y="5082540"/>
            <a:ext cx="1219200" cy="156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9119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844"/>
            <a:ext cx="7620000" cy="972231"/>
          </a:xfrm>
        </p:spPr>
        <p:txBody>
          <a:bodyPr/>
          <a:lstStyle/>
          <a:p>
            <a:r>
              <a:rPr lang="en-US" sz="4000" dirty="0" smtClean="0"/>
              <a:t>Motivations for Development of Metrics of ‘Learning Outcomes’</a:t>
            </a:r>
            <a:endParaRPr lang="en-US" sz="4000" dirty="0"/>
          </a:p>
        </p:txBody>
      </p:sp>
      <p:sp>
        <p:nvSpPr>
          <p:cNvPr id="3" name="Content Placeholder 2"/>
          <p:cNvSpPr>
            <a:spLocks noGrp="1"/>
          </p:cNvSpPr>
          <p:nvPr>
            <p:ph idx="1"/>
          </p:nvPr>
        </p:nvSpPr>
        <p:spPr>
          <a:xfrm>
            <a:off x="148590" y="1348740"/>
            <a:ext cx="8138160" cy="5349240"/>
          </a:xfrm>
        </p:spPr>
        <p:txBody>
          <a:bodyPr>
            <a:normAutofit fontScale="92500" lnSpcReduction="10000"/>
          </a:bodyPr>
          <a:lstStyle/>
          <a:p>
            <a:r>
              <a:rPr lang="en-US" dirty="0" smtClean="0"/>
              <a:t>Panel Session 2148 &amp; 2248: Making the Case for Geography</a:t>
            </a:r>
          </a:p>
          <a:p>
            <a:pPr lvl="1"/>
            <a:r>
              <a:rPr lang="en-US" b="1" dirty="0" smtClean="0"/>
              <a:t>Communicating the value of Geography to various audiences</a:t>
            </a:r>
          </a:p>
          <a:p>
            <a:pPr marL="411480" lvl="1" indent="0">
              <a:buNone/>
            </a:pPr>
            <a:endParaRPr lang="en-US" b="1" dirty="0" smtClean="0"/>
          </a:p>
          <a:p>
            <a:r>
              <a:rPr lang="en-US" dirty="0" smtClean="0"/>
              <a:t>External Accreditation</a:t>
            </a:r>
          </a:p>
          <a:p>
            <a:pPr lvl="1"/>
            <a:r>
              <a:rPr lang="en-US" b="1" dirty="0" smtClean="0"/>
              <a:t>Demonstrating program rigor and effectiveness to outside world</a:t>
            </a:r>
          </a:p>
          <a:p>
            <a:pPr marL="411480" lvl="1" indent="0">
              <a:buNone/>
            </a:pPr>
            <a:endParaRPr lang="en-US" b="1" dirty="0" smtClean="0"/>
          </a:p>
          <a:p>
            <a:r>
              <a:rPr lang="en-US" dirty="0" smtClean="0"/>
              <a:t>Demonstrate value of Geography internally to the University</a:t>
            </a:r>
          </a:p>
          <a:p>
            <a:pPr lvl="1"/>
            <a:r>
              <a:rPr lang="en-US" b="1" dirty="0" smtClean="0"/>
              <a:t>Why do we attract students and what benefits do they gain?</a:t>
            </a:r>
          </a:p>
          <a:p>
            <a:pPr marL="411480" lvl="1" indent="0">
              <a:buNone/>
            </a:pPr>
            <a:endParaRPr lang="en-US" dirty="0"/>
          </a:p>
          <a:p>
            <a:r>
              <a:rPr lang="en-US" dirty="0" smtClean="0"/>
              <a:t>My own evolving curiosity about what I’ve been doing for 20 years.</a:t>
            </a:r>
          </a:p>
          <a:p>
            <a:endParaRPr lang="en-US" dirty="0" smtClean="0"/>
          </a:p>
          <a:p>
            <a:r>
              <a:rPr lang="en-US" dirty="0" smtClean="0"/>
              <a:t>Evaluation of Teaching Effectiveness &amp; Course Evaluations</a:t>
            </a:r>
          </a:p>
          <a:p>
            <a:pPr lvl="1"/>
            <a:r>
              <a:rPr lang="en-US" b="1" dirty="0" smtClean="0"/>
              <a:t>A DU geography faculty member recently denied tenure based primarily on course evaluations. </a:t>
            </a:r>
          </a:p>
          <a:p>
            <a:pPr lvl="1"/>
            <a:endParaRPr lang="en-US" b="1" dirty="0" smtClean="0"/>
          </a:p>
          <a:p>
            <a:pPr marL="411480" lvl="1" indent="0">
              <a:buNone/>
            </a:pPr>
            <a:r>
              <a:rPr lang="en-US" sz="2200" b="1" i="1" dirty="0" smtClean="0">
                <a:latin typeface="Times New Roman" pitchFamily="18" charset="0"/>
                <a:cs typeface="Times New Roman" pitchFamily="18" charset="0"/>
              </a:rPr>
              <a:t>How good are course evaluations for assessing classroom effectiveness?</a:t>
            </a:r>
          </a:p>
          <a:p>
            <a:pPr lvl="1"/>
            <a:endParaRPr lang="en-US" sz="2200" b="1" i="1" dirty="0">
              <a:latin typeface="Times New Roman" pitchFamily="18" charset="0"/>
              <a:cs typeface="Times New Roman" pitchFamily="18" charset="0"/>
            </a:endParaRPr>
          </a:p>
        </p:txBody>
      </p:sp>
    </p:spTree>
    <p:extLst>
      <p:ext uri="{BB962C8B-B14F-4D97-AF65-F5344CB8AC3E}">
        <p14:creationId xmlns:p14="http://schemas.microsoft.com/office/powerpoint/2010/main" val="222592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188"/>
            <a:ext cx="7620000" cy="1143000"/>
          </a:xfrm>
        </p:spPr>
        <p:txBody>
          <a:bodyPr/>
          <a:lstStyle/>
          <a:p>
            <a:r>
              <a:rPr lang="en-US" sz="3200" b="1" dirty="0" smtClean="0"/>
              <a:t>Course Evaluations are not the be all end all of ‘Learning Outcomes’ measurement</a:t>
            </a:r>
            <a:endParaRPr lang="en-US" sz="3200" b="1" dirty="0"/>
          </a:p>
        </p:txBody>
      </p:sp>
      <p:sp>
        <p:nvSpPr>
          <p:cNvPr id="3" name="Content Placeholder 2"/>
          <p:cNvSpPr>
            <a:spLocks noGrp="1"/>
          </p:cNvSpPr>
          <p:nvPr>
            <p:ph idx="1"/>
          </p:nvPr>
        </p:nvSpPr>
        <p:spPr>
          <a:xfrm>
            <a:off x="262890" y="1246188"/>
            <a:ext cx="8058150" cy="5463222"/>
          </a:xfrm>
        </p:spPr>
        <p:txBody>
          <a:bodyPr>
            <a:normAutofit/>
          </a:bodyPr>
          <a:lstStyle/>
          <a:p>
            <a:r>
              <a:rPr lang="en-US" b="1" dirty="0" smtClean="0"/>
              <a:t>A study of course evaluations in Geography At DU</a:t>
            </a:r>
          </a:p>
          <a:p>
            <a:r>
              <a:rPr lang="en-US" dirty="0" smtClean="0"/>
              <a:t>N = 285 Undergrad Courses taught by 18 faculty </a:t>
            </a:r>
            <a:r>
              <a:rPr lang="en-US" sz="1800" dirty="0" smtClean="0"/>
              <a:t>(6 women &amp; 12 men)</a:t>
            </a:r>
          </a:p>
          <a:p>
            <a:r>
              <a:rPr lang="en-US" dirty="0" smtClean="0"/>
              <a:t>Anonymous ‘End of Quarter’ course evaluations </a:t>
            </a:r>
          </a:p>
          <a:p>
            <a:r>
              <a:rPr lang="en-US" b="1" dirty="0" err="1" smtClean="0"/>
              <a:t>LIC_Avg</a:t>
            </a:r>
            <a:r>
              <a:rPr lang="en-US" dirty="0" smtClean="0"/>
              <a:t> is average of the 1-6 </a:t>
            </a:r>
            <a:r>
              <a:rPr lang="en-US" dirty="0" err="1" smtClean="0"/>
              <a:t>Likert</a:t>
            </a:r>
            <a:r>
              <a:rPr lang="en-US" dirty="0" smtClean="0"/>
              <a:t> response to questions:</a:t>
            </a:r>
          </a:p>
          <a:p>
            <a:pPr lvl="1"/>
            <a:r>
              <a:rPr lang="en-US" dirty="0" smtClean="0"/>
              <a:t>I </a:t>
            </a:r>
            <a:r>
              <a:rPr lang="en-US" b="1" i="1" dirty="0" smtClean="0">
                <a:latin typeface="Times New Roman" pitchFamily="18" charset="0"/>
                <a:cs typeface="Times New Roman" pitchFamily="18" charset="0"/>
              </a:rPr>
              <a:t>learned</a:t>
            </a:r>
            <a:r>
              <a:rPr lang="en-US" dirty="0" smtClean="0"/>
              <a:t> a great deal in this course</a:t>
            </a:r>
          </a:p>
          <a:p>
            <a:pPr lvl="1"/>
            <a:r>
              <a:rPr lang="en-US" dirty="0" smtClean="0"/>
              <a:t>Overall, this is an effective </a:t>
            </a:r>
            <a:r>
              <a:rPr lang="en-US" b="1" i="1" dirty="0" smtClean="0">
                <a:latin typeface="Times New Roman" pitchFamily="18" charset="0"/>
                <a:cs typeface="Times New Roman" pitchFamily="18" charset="0"/>
              </a:rPr>
              <a:t>instructor</a:t>
            </a:r>
            <a:r>
              <a:rPr lang="en-US" dirty="0" smtClean="0"/>
              <a:t>.</a:t>
            </a:r>
          </a:p>
          <a:p>
            <a:pPr lvl="1"/>
            <a:r>
              <a:rPr lang="en-US" dirty="0" smtClean="0"/>
              <a:t>Overall, this is an excellent </a:t>
            </a:r>
            <a:r>
              <a:rPr lang="en-US" b="1" i="1" dirty="0" smtClean="0">
                <a:latin typeface="Times New Roman" pitchFamily="18" charset="0"/>
                <a:cs typeface="Times New Roman" pitchFamily="18" charset="0"/>
              </a:rPr>
              <a:t>course</a:t>
            </a:r>
            <a:r>
              <a:rPr lang="en-US" dirty="0" smtClean="0"/>
              <a:t>.</a:t>
            </a:r>
            <a:endParaRPr lang="en-US" dirty="0"/>
          </a:p>
          <a:p>
            <a:r>
              <a:rPr lang="en-US" b="1" dirty="0" smtClean="0"/>
              <a:t>Course Type</a:t>
            </a:r>
            <a:r>
              <a:rPr lang="en-US" dirty="0" smtClean="0"/>
              <a:t> Categorized as follows:</a:t>
            </a:r>
          </a:p>
          <a:p>
            <a:pPr lvl="1"/>
            <a:r>
              <a:rPr lang="en-US" dirty="0" smtClean="0"/>
              <a:t>‘R’ - for Regular Geography classes</a:t>
            </a:r>
          </a:p>
          <a:p>
            <a:pPr lvl="1"/>
            <a:r>
              <a:rPr lang="en-US" dirty="0" smtClean="0"/>
              <a:t>‘M’ - for Core Curriculum classes (larger with many non-majors)</a:t>
            </a:r>
          </a:p>
          <a:p>
            <a:pPr lvl="1"/>
            <a:r>
              <a:rPr lang="en-US" dirty="0" smtClean="0"/>
              <a:t>‘FSEM’ - for First Year Seminar</a:t>
            </a:r>
          </a:p>
          <a:p>
            <a:pPr lvl="1"/>
            <a:r>
              <a:rPr lang="en-US" dirty="0" smtClean="0"/>
              <a:t>‘F’ – for Field Quarter classes or classes Taught Abroad</a:t>
            </a:r>
          </a:p>
          <a:p>
            <a:pPr lvl="1"/>
            <a:r>
              <a:rPr lang="en-US" dirty="0" smtClean="0"/>
              <a:t>‘C’ – for computationally intensive classes</a:t>
            </a:r>
          </a:p>
          <a:p>
            <a:pPr lvl="1"/>
            <a:r>
              <a:rPr lang="en-US" dirty="0" smtClean="0"/>
              <a:t>‘B’ – for ‘BIG’ introductory classes (~50-150 students)</a:t>
            </a:r>
          </a:p>
          <a:p>
            <a:endParaRPr lang="en-US" dirty="0"/>
          </a:p>
        </p:txBody>
      </p:sp>
    </p:spTree>
    <p:extLst>
      <p:ext uri="{BB962C8B-B14F-4D97-AF65-F5344CB8AC3E}">
        <p14:creationId xmlns:p14="http://schemas.microsoft.com/office/powerpoint/2010/main" val="80028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 y="171768"/>
            <a:ext cx="8709660" cy="1143000"/>
          </a:xfrm>
        </p:spPr>
        <p:txBody>
          <a:bodyPr/>
          <a:lstStyle/>
          <a:p>
            <a:r>
              <a:rPr lang="en-US" sz="3600" b="1" dirty="0" smtClean="0"/>
              <a:t>Course </a:t>
            </a:r>
            <a:r>
              <a:rPr lang="en-US" sz="3600" b="1" dirty="0" err="1" smtClean="0"/>
              <a:t>Evals</a:t>
            </a:r>
            <a:r>
              <a:rPr lang="en-US" sz="3600" b="1" dirty="0" smtClean="0"/>
              <a:t> by ‘Gender’ &amp; ‘Course Type’</a:t>
            </a:r>
            <a:endParaRPr lang="en-US" sz="3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744" y="1178052"/>
            <a:ext cx="7982214" cy="5051298"/>
          </a:xfrm>
          <a:prstGeom prst="rect">
            <a:avLst/>
          </a:prstGeom>
        </p:spPr>
      </p:pic>
    </p:spTree>
    <p:extLst>
      <p:ext uri="{BB962C8B-B14F-4D97-AF65-F5344CB8AC3E}">
        <p14:creationId xmlns:p14="http://schemas.microsoft.com/office/powerpoint/2010/main" val="3922321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 y="103188"/>
            <a:ext cx="7932420" cy="845502"/>
          </a:xfrm>
        </p:spPr>
        <p:txBody>
          <a:bodyPr/>
          <a:lstStyle/>
          <a:p>
            <a:r>
              <a:rPr lang="en-US" sz="4000" b="1" dirty="0" smtClean="0"/>
              <a:t>Course </a:t>
            </a:r>
            <a:r>
              <a:rPr lang="en-US" sz="4000" b="1" dirty="0" err="1" smtClean="0"/>
              <a:t>Evals</a:t>
            </a:r>
            <a:r>
              <a:rPr lang="en-US" sz="4000" b="1" dirty="0" smtClean="0"/>
              <a:t> by GPA and Class Size</a:t>
            </a:r>
            <a:endParaRPr lang="en-US" sz="4000"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050" y="1051560"/>
            <a:ext cx="7706106" cy="5607558"/>
          </a:xfrm>
          <a:prstGeom prst="rect">
            <a:avLst/>
          </a:prstGeom>
        </p:spPr>
      </p:pic>
    </p:spTree>
    <p:extLst>
      <p:ext uri="{BB962C8B-B14F-4D97-AF65-F5344CB8AC3E}">
        <p14:creationId xmlns:p14="http://schemas.microsoft.com/office/powerpoint/2010/main" val="478912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30" y="251778"/>
            <a:ext cx="7978140" cy="1143000"/>
          </a:xfrm>
        </p:spPr>
        <p:txBody>
          <a:bodyPr/>
          <a:lstStyle/>
          <a:p>
            <a:r>
              <a:rPr lang="en-US" sz="3200" b="1" dirty="0" smtClean="0"/>
              <a:t>43% of Course Evaluation Variation explained by Gender, Course Type, and GPA</a:t>
            </a:r>
            <a:endParaRPr lang="en-US" sz="3200" b="1" dirty="0"/>
          </a:p>
        </p:txBody>
      </p:sp>
      <p:sp>
        <p:nvSpPr>
          <p:cNvPr id="3" name="Content Placeholder 2"/>
          <p:cNvSpPr>
            <a:spLocks noGrp="1"/>
          </p:cNvSpPr>
          <p:nvPr>
            <p:ph idx="1"/>
          </p:nvPr>
        </p:nvSpPr>
        <p:spPr>
          <a:xfrm>
            <a:off x="457200" y="1600200"/>
            <a:ext cx="3634740" cy="4800600"/>
          </a:xfrm>
        </p:spPr>
        <p:txBody>
          <a:bodyPr>
            <a:normAutofit lnSpcReduction="10000"/>
          </a:bodyPr>
          <a:lstStyle/>
          <a:p>
            <a:r>
              <a:rPr lang="en-US" dirty="0" smtClean="0"/>
              <a:t>Simple Multiple Regression model predicting </a:t>
            </a:r>
            <a:r>
              <a:rPr lang="en-US" dirty="0" err="1" smtClean="0"/>
              <a:t>LIC_avg</a:t>
            </a:r>
            <a:r>
              <a:rPr lang="en-US" dirty="0" smtClean="0"/>
              <a:t> using: Gender, </a:t>
            </a:r>
            <a:r>
              <a:rPr lang="en-US" dirty="0" err="1" smtClean="0"/>
              <a:t>Avg</a:t>
            </a:r>
            <a:r>
              <a:rPr lang="en-US" dirty="0" smtClean="0"/>
              <a:t> GPA of course, and Course Type predicts 43% of variation in composite course evaluation scores. </a:t>
            </a:r>
          </a:p>
          <a:p>
            <a:endParaRPr lang="en-US" dirty="0" smtClean="0"/>
          </a:p>
          <a:p>
            <a:r>
              <a:rPr lang="en-US" dirty="0" smtClean="0"/>
              <a:t>In light of these results it seems inappropriate to put too much weight on Course Evaluations as measures of classroom effectiveness and/or learning outcomes.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8508" y="1485900"/>
            <a:ext cx="4042809" cy="5063490"/>
          </a:xfrm>
          <a:prstGeom prst="rect">
            <a:avLst/>
          </a:prstGeom>
        </p:spPr>
      </p:pic>
    </p:spTree>
    <p:extLst>
      <p:ext uri="{BB962C8B-B14F-4D97-AF65-F5344CB8AC3E}">
        <p14:creationId xmlns:p14="http://schemas.microsoft.com/office/powerpoint/2010/main" val="14609160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10079</TotalTime>
  <Words>1952</Words>
  <Application>Microsoft Office PowerPoint</Application>
  <PresentationFormat>On-screen Show (4:3)</PresentationFormat>
  <Paragraphs>232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Adjacency</vt:lpstr>
      <vt:lpstr>Developing Course and Program  level ‘Learning Outcome’ metrics for a University Geography Department</vt:lpstr>
      <vt:lpstr>Outline</vt:lpstr>
      <vt:lpstr>Why I have been an ‘anti-assessment’ Curmudgeon</vt:lpstr>
      <vt:lpstr>My experiences on the ‘road to Damascus’</vt:lpstr>
      <vt:lpstr>Motivations for Development of Metrics of ‘Learning Outcomes’</vt:lpstr>
      <vt:lpstr>Course Evaluations are not the be all end all of ‘Learning Outcomes’ measurement</vt:lpstr>
      <vt:lpstr>Course Evals by ‘Gender’ &amp; ‘Course Type’</vt:lpstr>
      <vt:lpstr>Course Evals by GPA and Class Size</vt:lpstr>
      <vt:lpstr>43% of Course Evaluation Variation explained by Gender, Course Type, and GPA</vt:lpstr>
      <vt:lpstr>Overall Variation in LIC_avg</vt:lpstr>
      <vt:lpstr>A Hierarchy of ‘Learning Outcomes’</vt:lpstr>
      <vt:lpstr>Goals &amp; Learning Outcomes in a Geography Program (these are taken from Geography at Cal State Sacramento)</vt:lpstr>
      <vt:lpstr>Skills in Professional Geography: An Assessment of Workforce Needs and Expectations  (Paper in the PG) </vt:lpstr>
      <vt:lpstr>What are Program responsibilities in terms of delivering and measuring learning outcomes?</vt:lpstr>
      <vt:lpstr>The Force Concept Inventory and, …  How do we measure ability to “Reason Spatially”?</vt:lpstr>
      <vt:lpstr>The apocryphal Harvard Grad Question (perhaps this makes this question a good candidate for  a ‘Geographic Concept Inventory’)</vt:lpstr>
      <vt:lpstr>What would questions that constitute a ‘Geographic Concept Inventory’ look like?</vt:lpstr>
      <vt:lpstr>Some Modest proposals……</vt:lpstr>
      <vt:lpstr>Modest Proposals continued ….</vt:lpstr>
      <vt:lpstr>Modest Proposals continued….</vt:lpstr>
      <vt:lpstr>Discussion Questions / Feedback</vt:lpstr>
      <vt:lpstr>Learning Outcomes at DU Geography http://www.du.edu/assessment/docs/slos/geography.html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Efficient Allocation</dc:title>
  <dc:creator>Ben Tuttle</dc:creator>
  <cp:lastModifiedBy>Paris</cp:lastModifiedBy>
  <cp:revision>316</cp:revision>
  <dcterms:created xsi:type="dcterms:W3CDTF">2010-05-24T20:15:16Z</dcterms:created>
  <dcterms:modified xsi:type="dcterms:W3CDTF">2011-03-31T01:35:46Z</dcterms:modified>
</cp:coreProperties>
</file>